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27.xml" ContentType="application/vnd.openxmlformats-officedocument.presentationml.notesSlide+xml"/>
  <Override PartName="/ppt/notesSlides/notesSlide16.xml" ContentType="application/vnd.openxmlformats-officedocument.presentationml.notesSlide+xml"/>
  <Override PartName="/ppt/notesSlides/notesSlide35.xml" ContentType="application/vnd.openxmlformats-officedocument.presentationml.notesSlid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18.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8.xml" ContentType="application/vnd.openxmlformats-officedocument.presentationml.notesSlide+xml"/>
  <Override PartName="/ppt/notesSlides/notesSlide42.xml" ContentType="application/vnd.openxmlformats-officedocument.presentationml.notesSlide+xml"/>
  <Override PartName="/ppt/notesSlides/notesSlide32.xml" ContentType="application/vnd.openxmlformats-officedocument.presentationml.notesSlide+xml"/>
  <Override PartName="/ppt/notesSlides/notesSlide20.xml" ContentType="application/vnd.openxmlformats-officedocument.presentationml.notesSlide+xml"/>
  <Override PartName="/ppt/notesSlides/notesSlide39.xml" ContentType="application/vnd.openxmlformats-officedocument.presentationml.notesSlide+xml"/>
  <Override PartName="/ppt/notesSlides/notesSlide21.xml" ContentType="application/vnd.openxmlformats-officedocument.presentationml.notesSlide+xml"/>
  <Override PartName="/ppt/notesSlides/notesSlide3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5.xml" ContentType="application/vnd.openxmlformats-officedocument.presentationml.notesSlide+xml"/>
  <Override PartName="/ppt/notesSlides/notesSlide12.xml" ContentType="application/vnd.openxmlformats-officedocument.presentationml.notesSlide+xml"/>
  <Override PartName="/ppt/notesSlides/notesSlide36.xml" ContentType="application/vnd.openxmlformats-officedocument.presentationml.notesSlide+xml"/>
  <Override PartName="/ppt/notesSlides/notesSlide13.xml" ContentType="application/vnd.openxmlformats-officedocument.presentationml.notesSlide+xml"/>
  <Override PartName="/ppt/notesSlides/notesSlide26.xml" ContentType="application/vnd.openxmlformats-officedocument.presentationml.notesSlide+xml"/>
  <Override PartName="/ppt/notesSlides/notesSlide14.xml" ContentType="application/vnd.openxmlformats-officedocument.presentationml.notesSlide+xml"/>
  <Override PartName="/ppt/notesSlides/notesSlide34.xml" ContentType="application/vnd.openxmlformats-officedocument.presentationml.notesSlide+xml"/>
  <Override PartName="/ppt/notesSlides/notesSlide15.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0"/>
  </p:notesMasterIdLst>
  <p:sldIdLst>
    <p:sldId id="256" r:id="rId2"/>
    <p:sldId id="297" r:id="rId3"/>
    <p:sldId id="439" r:id="rId4"/>
    <p:sldId id="440" r:id="rId5"/>
    <p:sldId id="441" r:id="rId6"/>
    <p:sldId id="471" r:id="rId7"/>
    <p:sldId id="442" r:id="rId8"/>
    <p:sldId id="443" r:id="rId9"/>
    <p:sldId id="444" r:id="rId10"/>
    <p:sldId id="453" r:id="rId11"/>
    <p:sldId id="445" r:id="rId12"/>
    <p:sldId id="446" r:id="rId13"/>
    <p:sldId id="447" r:id="rId14"/>
    <p:sldId id="448" r:id="rId15"/>
    <p:sldId id="449" r:id="rId16"/>
    <p:sldId id="450" r:id="rId17"/>
    <p:sldId id="451" r:id="rId18"/>
    <p:sldId id="452" r:id="rId19"/>
    <p:sldId id="454" r:id="rId20"/>
    <p:sldId id="455" r:id="rId21"/>
    <p:sldId id="270" r:id="rId22"/>
    <p:sldId id="271" r:id="rId23"/>
    <p:sldId id="272" r:id="rId24"/>
    <p:sldId id="273" r:id="rId25"/>
    <p:sldId id="274" r:id="rId26"/>
    <p:sldId id="458" r:id="rId27"/>
    <p:sldId id="459" r:id="rId28"/>
    <p:sldId id="460" r:id="rId29"/>
    <p:sldId id="461" r:id="rId30"/>
    <p:sldId id="462" r:id="rId31"/>
    <p:sldId id="463" r:id="rId32"/>
    <p:sldId id="464" r:id="rId33"/>
    <p:sldId id="465" r:id="rId34"/>
    <p:sldId id="466" r:id="rId35"/>
    <p:sldId id="467" r:id="rId36"/>
    <p:sldId id="468" r:id="rId37"/>
    <p:sldId id="469" r:id="rId38"/>
    <p:sldId id="472" r:id="rId39"/>
    <p:sldId id="470" r:id="rId40"/>
    <p:sldId id="473" r:id="rId41"/>
    <p:sldId id="475" r:id="rId42"/>
    <p:sldId id="474" r:id="rId43"/>
    <p:sldId id="476" r:id="rId44"/>
    <p:sldId id="477" r:id="rId45"/>
    <p:sldId id="478" r:id="rId46"/>
    <p:sldId id="479" r:id="rId47"/>
    <p:sldId id="480" r:id="rId48"/>
    <p:sldId id="481"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Cambria Math" panose="02040503050406030204" pitchFamily="18" charset="0"/>
      <p:regular r:id="rId55"/>
    </p:embeddedFont>
    <p:embeddedFont>
      <p:font typeface="Fira Sans Light" panose="020B0403050000020004" pitchFamily="34" charset="0"/>
      <p:regular r:id="rId56"/>
      <p:bold r:id="rId57"/>
      <p:italic r:id="rId58"/>
      <p:boldItalic r:id="rId59"/>
    </p:embeddedFont>
    <p:embeddedFont>
      <p:font typeface="Fira Sans SemiBold" panose="020B06030500000200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00860D-6354-4378-A09D-8DFCC888E2C9}">
  <a:tblStyle styleId="{9800860D-6354-4378-A09D-8DFCC888E2C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3F8801-1707-46FC-A2A7-8ED0A2465BA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5256" autoAdjust="0"/>
  </p:normalViewPr>
  <p:slideViewPr>
    <p:cSldViewPr snapToGrid="0">
      <p:cViewPr varScale="1">
        <p:scale>
          <a:sx n="95" d="100"/>
          <a:sy n="95" d="100"/>
        </p:scale>
        <p:origin x="6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diagrams/_rels/data1.xml.rels><?xml version="1.0" encoding="UTF-8" standalone="yes"?>
<Relationships xmlns="http://schemas.openxmlformats.org/package/2006/relationships"><Relationship Id="rId1" Type="http://schemas.openxmlformats.org/officeDocument/2006/relationships/image" Target="../media/image52.jpg"/></Relationships>
</file>

<file path=ppt/diagrams/_rels/drawing1.xml.rels><?xml version="1.0" encoding="UTF-8" standalone="yes"?>
<Relationships xmlns="http://schemas.openxmlformats.org/package/2006/relationships"><Relationship Id="rId1" Type="http://schemas.openxmlformats.org/officeDocument/2006/relationships/image" Target="../media/image52.jp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BDB322-6EB6-4D6E-90A0-609B94E9A4C3}" type="doc">
      <dgm:prSet loTypeId="urn:microsoft.com/office/officeart/2005/8/layout/vList3" loCatId="list" qsTypeId="urn:microsoft.com/office/officeart/2005/8/quickstyle/simple1" qsCatId="simple" csTypeId="urn:microsoft.com/office/officeart/2005/8/colors/accent6_2" csCatId="accent6" phldr="1"/>
      <dgm:spPr/>
    </dgm:pt>
    <dgm:pt modelId="{6E98EA25-62E6-4592-9AC4-A73912EF9EBD}">
      <dgm:prSet phldrT="[Text]" custT="1"/>
      <dgm:spPr/>
      <dgm:t>
        <a:bodyPr/>
        <a:lstStyle/>
        <a:p>
          <a:pPr algn="l"/>
          <a:r>
            <a:rPr lang="en-US" sz="2000" dirty="0"/>
            <a:t>Perceptron</a:t>
          </a:r>
          <a:endParaRPr lang="en-IN" sz="2000" dirty="0"/>
        </a:p>
      </dgm:t>
    </dgm:pt>
    <dgm:pt modelId="{A5401A57-1C30-4CEC-ABA6-9FBF3FA39B29}" type="parTrans" cxnId="{D9911199-490F-4744-9F61-7E8D84C87279}">
      <dgm:prSet/>
      <dgm:spPr/>
      <dgm:t>
        <a:bodyPr/>
        <a:lstStyle/>
        <a:p>
          <a:pPr algn="l"/>
          <a:endParaRPr lang="en-IN" sz="1600"/>
        </a:p>
      </dgm:t>
    </dgm:pt>
    <dgm:pt modelId="{B2F6F536-C46B-4DD8-8C47-AC0EEC7DF43F}" type="sibTrans" cxnId="{D9911199-490F-4744-9F61-7E8D84C87279}">
      <dgm:prSet/>
      <dgm:spPr/>
      <dgm:t>
        <a:bodyPr/>
        <a:lstStyle/>
        <a:p>
          <a:pPr algn="l"/>
          <a:endParaRPr lang="en-IN" sz="1600"/>
        </a:p>
      </dgm:t>
    </dgm:pt>
    <dgm:pt modelId="{3143B5F5-87D8-4998-BC2D-9534D2AC0ECF}">
      <dgm:prSet phldrT="[Text]" custT="1"/>
      <dgm:spPr/>
      <dgm:t>
        <a:bodyPr/>
        <a:lstStyle/>
        <a:p>
          <a:pPr algn="l"/>
          <a:r>
            <a:rPr lang="en-US" sz="2000" dirty="0"/>
            <a:t>Feed-Forward Neural Network </a:t>
          </a:r>
          <a:endParaRPr lang="en-IN" sz="2000" dirty="0"/>
        </a:p>
      </dgm:t>
    </dgm:pt>
    <dgm:pt modelId="{2FE41A63-8C64-4E6D-A771-8176BD2B3292}" type="parTrans" cxnId="{EA74DD70-1E55-4366-AEF0-0E9AC2CD9E96}">
      <dgm:prSet/>
      <dgm:spPr/>
      <dgm:t>
        <a:bodyPr/>
        <a:lstStyle/>
        <a:p>
          <a:pPr algn="l"/>
          <a:endParaRPr lang="en-IN" sz="1600"/>
        </a:p>
      </dgm:t>
    </dgm:pt>
    <dgm:pt modelId="{B73DDACD-64E5-4F20-9B8C-FF4466062B3A}" type="sibTrans" cxnId="{EA74DD70-1E55-4366-AEF0-0E9AC2CD9E96}">
      <dgm:prSet/>
      <dgm:spPr/>
      <dgm:t>
        <a:bodyPr/>
        <a:lstStyle/>
        <a:p>
          <a:pPr algn="l"/>
          <a:endParaRPr lang="en-IN" sz="1600"/>
        </a:p>
      </dgm:t>
    </dgm:pt>
    <dgm:pt modelId="{57900D21-D467-48CE-ACBE-907417BAEA6B}">
      <dgm:prSet phldrT="[Text]" custT="1"/>
      <dgm:spPr/>
      <dgm:t>
        <a:bodyPr/>
        <a:lstStyle/>
        <a:p>
          <a:pPr algn="l"/>
          <a:r>
            <a:rPr lang="en-US" sz="2000" dirty="0"/>
            <a:t>Radial Basis Function Neural Network</a:t>
          </a:r>
          <a:endParaRPr lang="en-IN" sz="2000" dirty="0"/>
        </a:p>
      </dgm:t>
    </dgm:pt>
    <dgm:pt modelId="{508D945E-40A2-469C-BF96-D0EFB371CA29}" type="parTrans" cxnId="{69DDB2D7-7674-4ED1-8308-049DFDD3AF0D}">
      <dgm:prSet/>
      <dgm:spPr/>
      <dgm:t>
        <a:bodyPr/>
        <a:lstStyle/>
        <a:p>
          <a:pPr algn="l"/>
          <a:endParaRPr lang="en-IN" sz="1600"/>
        </a:p>
      </dgm:t>
    </dgm:pt>
    <dgm:pt modelId="{5BB6FCC9-FD00-44B0-A160-0F895687C557}" type="sibTrans" cxnId="{69DDB2D7-7674-4ED1-8308-049DFDD3AF0D}">
      <dgm:prSet/>
      <dgm:spPr/>
      <dgm:t>
        <a:bodyPr/>
        <a:lstStyle/>
        <a:p>
          <a:pPr algn="l"/>
          <a:endParaRPr lang="en-IN" sz="1600"/>
        </a:p>
      </dgm:t>
    </dgm:pt>
    <dgm:pt modelId="{36EC5803-AFDE-4702-89D5-0BB9E582A692}">
      <dgm:prSet phldrT="[Text]" custT="1"/>
      <dgm:spPr/>
      <dgm:t>
        <a:bodyPr/>
        <a:lstStyle/>
        <a:p>
          <a:pPr algn="l"/>
          <a:r>
            <a:rPr lang="en-US" sz="2000" dirty="0"/>
            <a:t>Recurrent Neural Network</a:t>
          </a:r>
          <a:endParaRPr lang="en-IN" sz="2000" dirty="0"/>
        </a:p>
      </dgm:t>
    </dgm:pt>
    <dgm:pt modelId="{3F39C155-F7C6-414B-B5E0-F66782238A08}" type="parTrans" cxnId="{D821CE56-B6CA-4198-8730-CD22D6E1C117}">
      <dgm:prSet/>
      <dgm:spPr/>
      <dgm:t>
        <a:bodyPr/>
        <a:lstStyle/>
        <a:p>
          <a:endParaRPr lang="en-IN"/>
        </a:p>
      </dgm:t>
    </dgm:pt>
    <dgm:pt modelId="{ED6B3AB3-6A01-4E7B-A630-76CBA3317E71}" type="sibTrans" cxnId="{D821CE56-B6CA-4198-8730-CD22D6E1C117}">
      <dgm:prSet/>
      <dgm:spPr/>
      <dgm:t>
        <a:bodyPr/>
        <a:lstStyle/>
        <a:p>
          <a:endParaRPr lang="en-IN"/>
        </a:p>
      </dgm:t>
    </dgm:pt>
    <dgm:pt modelId="{87752932-E876-4EE1-BD19-3B869C3DD163}">
      <dgm:prSet phldrT="[Text]" custT="1"/>
      <dgm:spPr/>
      <dgm:t>
        <a:bodyPr/>
        <a:lstStyle/>
        <a:p>
          <a:pPr algn="l"/>
          <a:r>
            <a:rPr lang="en-US" sz="2000" dirty="0"/>
            <a:t>Convolutional Neural Network</a:t>
          </a:r>
          <a:endParaRPr lang="en-IN" sz="2000" dirty="0"/>
        </a:p>
      </dgm:t>
    </dgm:pt>
    <dgm:pt modelId="{B3399CAC-FB9F-47A0-8AF3-07EB446475D9}" type="parTrans" cxnId="{8E2BC1B2-9EA6-4A4C-A7C5-A0DC4F504FCA}">
      <dgm:prSet/>
      <dgm:spPr/>
      <dgm:t>
        <a:bodyPr/>
        <a:lstStyle/>
        <a:p>
          <a:endParaRPr lang="en-IN"/>
        </a:p>
      </dgm:t>
    </dgm:pt>
    <dgm:pt modelId="{235CD034-3BE0-4B11-8A5D-E09CD4BF6F7F}" type="sibTrans" cxnId="{8E2BC1B2-9EA6-4A4C-A7C5-A0DC4F504FCA}">
      <dgm:prSet/>
      <dgm:spPr/>
      <dgm:t>
        <a:bodyPr/>
        <a:lstStyle/>
        <a:p>
          <a:endParaRPr lang="en-IN"/>
        </a:p>
      </dgm:t>
    </dgm:pt>
    <dgm:pt modelId="{8469A6CF-45EC-46CA-9BC5-DE369E82DD4D}" type="pres">
      <dgm:prSet presAssocID="{93BDB322-6EB6-4D6E-90A0-609B94E9A4C3}" presName="linearFlow" presStyleCnt="0">
        <dgm:presLayoutVars>
          <dgm:dir/>
          <dgm:resizeHandles val="exact"/>
        </dgm:presLayoutVars>
      </dgm:prSet>
      <dgm:spPr/>
    </dgm:pt>
    <dgm:pt modelId="{393DEA76-0813-40C2-BC01-9D9B2729E8C3}" type="pres">
      <dgm:prSet presAssocID="{6E98EA25-62E6-4592-9AC4-A73912EF9EBD}" presName="composite" presStyleCnt="0"/>
      <dgm:spPr/>
    </dgm:pt>
    <dgm:pt modelId="{1C25C01A-D15E-4375-9CB9-351B1A62E5C3}" type="pres">
      <dgm:prSet presAssocID="{6E98EA25-62E6-4592-9AC4-A73912EF9EBD}"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4A237714-1DBD-4F60-95AF-49E8F45EABC5}" type="pres">
      <dgm:prSet presAssocID="{6E98EA25-62E6-4592-9AC4-A73912EF9EBD}" presName="txShp" presStyleLbl="node1" presStyleIdx="0" presStyleCnt="5">
        <dgm:presLayoutVars>
          <dgm:bulletEnabled val="1"/>
        </dgm:presLayoutVars>
      </dgm:prSet>
      <dgm:spPr/>
    </dgm:pt>
    <dgm:pt modelId="{61874827-5B7D-450B-8189-1710613B7236}" type="pres">
      <dgm:prSet presAssocID="{B2F6F536-C46B-4DD8-8C47-AC0EEC7DF43F}" presName="spacing" presStyleCnt="0"/>
      <dgm:spPr/>
    </dgm:pt>
    <dgm:pt modelId="{A1ACFD5B-EDB5-421E-BA22-7D99F433DD85}" type="pres">
      <dgm:prSet presAssocID="{3143B5F5-87D8-4998-BC2D-9534D2AC0ECF}" presName="composite" presStyleCnt="0"/>
      <dgm:spPr/>
    </dgm:pt>
    <dgm:pt modelId="{7FD22AB8-C6C6-4D83-AE51-B037B196E74D}" type="pres">
      <dgm:prSet presAssocID="{3143B5F5-87D8-4998-BC2D-9534D2AC0ECF}" presName="imgShp" presStyleLbl="fgImgPlace1" presStyleIdx="1"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E273F083-B650-4137-AF65-EC45C79CAAB5}" type="pres">
      <dgm:prSet presAssocID="{3143B5F5-87D8-4998-BC2D-9534D2AC0ECF}" presName="txShp" presStyleLbl="node1" presStyleIdx="1" presStyleCnt="5">
        <dgm:presLayoutVars>
          <dgm:bulletEnabled val="1"/>
        </dgm:presLayoutVars>
      </dgm:prSet>
      <dgm:spPr/>
    </dgm:pt>
    <dgm:pt modelId="{A738DF80-35F7-4534-955D-1DEB4E0E9367}" type="pres">
      <dgm:prSet presAssocID="{B73DDACD-64E5-4F20-9B8C-FF4466062B3A}" presName="spacing" presStyleCnt="0"/>
      <dgm:spPr/>
    </dgm:pt>
    <dgm:pt modelId="{792FA1C3-90A1-49DB-9E17-0677BEB895E7}" type="pres">
      <dgm:prSet presAssocID="{57900D21-D467-48CE-ACBE-907417BAEA6B}" presName="composite" presStyleCnt="0"/>
      <dgm:spPr/>
    </dgm:pt>
    <dgm:pt modelId="{6C9F0B33-FCCF-4FC5-A89B-52B863F553F4}" type="pres">
      <dgm:prSet presAssocID="{57900D21-D467-48CE-ACBE-907417BAEA6B}" presName="imgShp" presStyleLbl="fgImgPlace1" presStyleIdx="2"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5F279E58-EC8B-4176-81AD-4539D1EBF645}" type="pres">
      <dgm:prSet presAssocID="{57900D21-D467-48CE-ACBE-907417BAEA6B}" presName="txShp" presStyleLbl="node1" presStyleIdx="2" presStyleCnt="5">
        <dgm:presLayoutVars>
          <dgm:bulletEnabled val="1"/>
        </dgm:presLayoutVars>
      </dgm:prSet>
      <dgm:spPr/>
    </dgm:pt>
    <dgm:pt modelId="{6D1257D6-EC3F-4BFA-81CD-3685170DA815}" type="pres">
      <dgm:prSet presAssocID="{5BB6FCC9-FD00-44B0-A160-0F895687C557}" presName="spacing" presStyleCnt="0"/>
      <dgm:spPr/>
    </dgm:pt>
    <dgm:pt modelId="{5FAEEF37-38CE-4B7C-8EB7-D5959CA7BDA5}" type="pres">
      <dgm:prSet presAssocID="{36EC5803-AFDE-4702-89D5-0BB9E582A692}" presName="composite" presStyleCnt="0"/>
      <dgm:spPr/>
    </dgm:pt>
    <dgm:pt modelId="{F4F16B5D-7D2A-4D30-BD4B-4A159932EEC5}" type="pres">
      <dgm:prSet presAssocID="{36EC5803-AFDE-4702-89D5-0BB9E582A692}" presName="imgShp" presStyleLbl="fgImgPlace1" presStyleIdx="3"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ACD5EAE6-1318-4AD5-B15B-2A2986847123}" type="pres">
      <dgm:prSet presAssocID="{36EC5803-AFDE-4702-89D5-0BB9E582A692}" presName="txShp" presStyleLbl="node1" presStyleIdx="3" presStyleCnt="5">
        <dgm:presLayoutVars>
          <dgm:bulletEnabled val="1"/>
        </dgm:presLayoutVars>
      </dgm:prSet>
      <dgm:spPr/>
    </dgm:pt>
    <dgm:pt modelId="{3468CE80-151D-4531-A301-1A023194D6D7}" type="pres">
      <dgm:prSet presAssocID="{ED6B3AB3-6A01-4E7B-A630-76CBA3317E71}" presName="spacing" presStyleCnt="0"/>
      <dgm:spPr/>
    </dgm:pt>
    <dgm:pt modelId="{94B0F7E1-63F7-4B72-AE0D-9C36596C4C54}" type="pres">
      <dgm:prSet presAssocID="{87752932-E876-4EE1-BD19-3B869C3DD163}" presName="composite" presStyleCnt="0"/>
      <dgm:spPr/>
    </dgm:pt>
    <dgm:pt modelId="{1524D0E4-A004-4EB1-883F-A1A990D825DF}" type="pres">
      <dgm:prSet presAssocID="{87752932-E876-4EE1-BD19-3B869C3DD163}" presName="imgShp" presStyleLbl="fgImgPlace1" presStyleIdx="4"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28BD8A49-2C5B-40D3-A61F-A72B9B36C99A}" type="pres">
      <dgm:prSet presAssocID="{87752932-E876-4EE1-BD19-3B869C3DD163}" presName="txShp" presStyleLbl="node1" presStyleIdx="4" presStyleCnt="5">
        <dgm:presLayoutVars>
          <dgm:bulletEnabled val="1"/>
        </dgm:presLayoutVars>
      </dgm:prSet>
      <dgm:spPr/>
    </dgm:pt>
  </dgm:ptLst>
  <dgm:cxnLst>
    <dgm:cxn modelId="{87F88C10-7AAC-4A92-86C8-35B4971C01FA}" type="presOf" srcId="{36EC5803-AFDE-4702-89D5-0BB9E582A692}" destId="{ACD5EAE6-1318-4AD5-B15B-2A2986847123}" srcOrd="0" destOrd="0" presId="urn:microsoft.com/office/officeart/2005/8/layout/vList3"/>
    <dgm:cxn modelId="{40D5032F-6975-477C-A0BE-06B091D93A87}" type="presOf" srcId="{93BDB322-6EB6-4D6E-90A0-609B94E9A4C3}" destId="{8469A6CF-45EC-46CA-9BC5-DE369E82DD4D}" srcOrd="0" destOrd="0" presId="urn:microsoft.com/office/officeart/2005/8/layout/vList3"/>
    <dgm:cxn modelId="{E36E1961-4DE8-4082-B79B-D5CECFE8E82A}" type="presOf" srcId="{3143B5F5-87D8-4998-BC2D-9534D2AC0ECF}" destId="{E273F083-B650-4137-AF65-EC45C79CAAB5}" srcOrd="0" destOrd="0" presId="urn:microsoft.com/office/officeart/2005/8/layout/vList3"/>
    <dgm:cxn modelId="{AE3C3566-0970-4A25-A0DB-7D0896063DB2}" type="presOf" srcId="{6E98EA25-62E6-4592-9AC4-A73912EF9EBD}" destId="{4A237714-1DBD-4F60-95AF-49E8F45EABC5}" srcOrd="0" destOrd="0" presId="urn:microsoft.com/office/officeart/2005/8/layout/vList3"/>
    <dgm:cxn modelId="{EA74DD70-1E55-4366-AEF0-0E9AC2CD9E96}" srcId="{93BDB322-6EB6-4D6E-90A0-609B94E9A4C3}" destId="{3143B5F5-87D8-4998-BC2D-9534D2AC0ECF}" srcOrd="1" destOrd="0" parTransId="{2FE41A63-8C64-4E6D-A771-8176BD2B3292}" sibTransId="{B73DDACD-64E5-4F20-9B8C-FF4466062B3A}"/>
    <dgm:cxn modelId="{D821CE56-B6CA-4198-8730-CD22D6E1C117}" srcId="{93BDB322-6EB6-4D6E-90A0-609B94E9A4C3}" destId="{36EC5803-AFDE-4702-89D5-0BB9E582A692}" srcOrd="3" destOrd="0" parTransId="{3F39C155-F7C6-414B-B5E0-F66782238A08}" sibTransId="{ED6B3AB3-6A01-4E7B-A630-76CBA3317E71}"/>
    <dgm:cxn modelId="{D9911199-490F-4744-9F61-7E8D84C87279}" srcId="{93BDB322-6EB6-4D6E-90A0-609B94E9A4C3}" destId="{6E98EA25-62E6-4592-9AC4-A73912EF9EBD}" srcOrd="0" destOrd="0" parTransId="{A5401A57-1C30-4CEC-ABA6-9FBF3FA39B29}" sibTransId="{B2F6F536-C46B-4DD8-8C47-AC0EEC7DF43F}"/>
    <dgm:cxn modelId="{0F8D39A4-B33D-4965-8099-33AB115E55FD}" type="presOf" srcId="{57900D21-D467-48CE-ACBE-907417BAEA6B}" destId="{5F279E58-EC8B-4176-81AD-4539D1EBF645}" srcOrd="0" destOrd="0" presId="urn:microsoft.com/office/officeart/2005/8/layout/vList3"/>
    <dgm:cxn modelId="{D11D06A7-8BB8-465C-B2C5-CCBC5DC1E5D9}" type="presOf" srcId="{87752932-E876-4EE1-BD19-3B869C3DD163}" destId="{28BD8A49-2C5B-40D3-A61F-A72B9B36C99A}" srcOrd="0" destOrd="0" presId="urn:microsoft.com/office/officeart/2005/8/layout/vList3"/>
    <dgm:cxn modelId="{8E2BC1B2-9EA6-4A4C-A7C5-A0DC4F504FCA}" srcId="{93BDB322-6EB6-4D6E-90A0-609B94E9A4C3}" destId="{87752932-E876-4EE1-BD19-3B869C3DD163}" srcOrd="4" destOrd="0" parTransId="{B3399CAC-FB9F-47A0-8AF3-07EB446475D9}" sibTransId="{235CD034-3BE0-4B11-8A5D-E09CD4BF6F7F}"/>
    <dgm:cxn modelId="{69DDB2D7-7674-4ED1-8308-049DFDD3AF0D}" srcId="{93BDB322-6EB6-4D6E-90A0-609B94E9A4C3}" destId="{57900D21-D467-48CE-ACBE-907417BAEA6B}" srcOrd="2" destOrd="0" parTransId="{508D945E-40A2-469C-BF96-D0EFB371CA29}" sibTransId="{5BB6FCC9-FD00-44B0-A160-0F895687C557}"/>
    <dgm:cxn modelId="{27ED5E61-CFB5-4A44-BDA4-2310449D0AE5}" type="presParOf" srcId="{8469A6CF-45EC-46CA-9BC5-DE369E82DD4D}" destId="{393DEA76-0813-40C2-BC01-9D9B2729E8C3}" srcOrd="0" destOrd="0" presId="urn:microsoft.com/office/officeart/2005/8/layout/vList3"/>
    <dgm:cxn modelId="{01392F72-340B-4441-8014-E5D8B277EF17}" type="presParOf" srcId="{393DEA76-0813-40C2-BC01-9D9B2729E8C3}" destId="{1C25C01A-D15E-4375-9CB9-351B1A62E5C3}" srcOrd="0" destOrd="0" presId="urn:microsoft.com/office/officeart/2005/8/layout/vList3"/>
    <dgm:cxn modelId="{7AEE39B8-4ACF-4774-811A-1B009D221249}" type="presParOf" srcId="{393DEA76-0813-40C2-BC01-9D9B2729E8C3}" destId="{4A237714-1DBD-4F60-95AF-49E8F45EABC5}" srcOrd="1" destOrd="0" presId="urn:microsoft.com/office/officeart/2005/8/layout/vList3"/>
    <dgm:cxn modelId="{124A7D4E-33B4-4498-A1F8-189C585C6497}" type="presParOf" srcId="{8469A6CF-45EC-46CA-9BC5-DE369E82DD4D}" destId="{61874827-5B7D-450B-8189-1710613B7236}" srcOrd="1" destOrd="0" presId="urn:microsoft.com/office/officeart/2005/8/layout/vList3"/>
    <dgm:cxn modelId="{ECB325E6-9B8C-4EDE-AAED-00C4958B9E55}" type="presParOf" srcId="{8469A6CF-45EC-46CA-9BC5-DE369E82DD4D}" destId="{A1ACFD5B-EDB5-421E-BA22-7D99F433DD85}" srcOrd="2" destOrd="0" presId="urn:microsoft.com/office/officeart/2005/8/layout/vList3"/>
    <dgm:cxn modelId="{E54BF88C-1E74-4AAF-BC93-7E2310A70E33}" type="presParOf" srcId="{A1ACFD5B-EDB5-421E-BA22-7D99F433DD85}" destId="{7FD22AB8-C6C6-4D83-AE51-B037B196E74D}" srcOrd="0" destOrd="0" presId="urn:microsoft.com/office/officeart/2005/8/layout/vList3"/>
    <dgm:cxn modelId="{F2794038-197D-4EB6-A26A-37EB77364F3A}" type="presParOf" srcId="{A1ACFD5B-EDB5-421E-BA22-7D99F433DD85}" destId="{E273F083-B650-4137-AF65-EC45C79CAAB5}" srcOrd="1" destOrd="0" presId="urn:microsoft.com/office/officeart/2005/8/layout/vList3"/>
    <dgm:cxn modelId="{ED950A35-5E00-4988-9D05-F3F6E4AE4425}" type="presParOf" srcId="{8469A6CF-45EC-46CA-9BC5-DE369E82DD4D}" destId="{A738DF80-35F7-4534-955D-1DEB4E0E9367}" srcOrd="3" destOrd="0" presId="urn:microsoft.com/office/officeart/2005/8/layout/vList3"/>
    <dgm:cxn modelId="{E8E44A18-B790-478D-A395-420C066D5AAE}" type="presParOf" srcId="{8469A6CF-45EC-46CA-9BC5-DE369E82DD4D}" destId="{792FA1C3-90A1-49DB-9E17-0677BEB895E7}" srcOrd="4" destOrd="0" presId="urn:microsoft.com/office/officeart/2005/8/layout/vList3"/>
    <dgm:cxn modelId="{81ED8407-733B-49A0-BA37-F6A4D53D676B}" type="presParOf" srcId="{792FA1C3-90A1-49DB-9E17-0677BEB895E7}" destId="{6C9F0B33-FCCF-4FC5-A89B-52B863F553F4}" srcOrd="0" destOrd="0" presId="urn:microsoft.com/office/officeart/2005/8/layout/vList3"/>
    <dgm:cxn modelId="{4011BB23-22EE-4867-A72A-CE83FB8269B3}" type="presParOf" srcId="{792FA1C3-90A1-49DB-9E17-0677BEB895E7}" destId="{5F279E58-EC8B-4176-81AD-4539D1EBF645}" srcOrd="1" destOrd="0" presId="urn:microsoft.com/office/officeart/2005/8/layout/vList3"/>
    <dgm:cxn modelId="{7A81524A-3AFA-4A2A-AEC6-B1DB7AA16AF7}" type="presParOf" srcId="{8469A6CF-45EC-46CA-9BC5-DE369E82DD4D}" destId="{6D1257D6-EC3F-4BFA-81CD-3685170DA815}" srcOrd="5" destOrd="0" presId="urn:microsoft.com/office/officeart/2005/8/layout/vList3"/>
    <dgm:cxn modelId="{01F9CED6-1A8D-4C89-884A-77A31320781B}" type="presParOf" srcId="{8469A6CF-45EC-46CA-9BC5-DE369E82DD4D}" destId="{5FAEEF37-38CE-4B7C-8EB7-D5959CA7BDA5}" srcOrd="6" destOrd="0" presId="urn:microsoft.com/office/officeart/2005/8/layout/vList3"/>
    <dgm:cxn modelId="{C19F779A-D065-443A-9F43-782A96726C99}" type="presParOf" srcId="{5FAEEF37-38CE-4B7C-8EB7-D5959CA7BDA5}" destId="{F4F16B5D-7D2A-4D30-BD4B-4A159932EEC5}" srcOrd="0" destOrd="0" presId="urn:microsoft.com/office/officeart/2005/8/layout/vList3"/>
    <dgm:cxn modelId="{D5797F16-C4D7-4A27-A891-FAF85A00BDA5}" type="presParOf" srcId="{5FAEEF37-38CE-4B7C-8EB7-D5959CA7BDA5}" destId="{ACD5EAE6-1318-4AD5-B15B-2A2986847123}" srcOrd="1" destOrd="0" presId="urn:microsoft.com/office/officeart/2005/8/layout/vList3"/>
    <dgm:cxn modelId="{2D1DD525-FEC1-42EA-AB45-C112CD25FDAB}" type="presParOf" srcId="{8469A6CF-45EC-46CA-9BC5-DE369E82DD4D}" destId="{3468CE80-151D-4531-A301-1A023194D6D7}" srcOrd="7" destOrd="0" presId="urn:microsoft.com/office/officeart/2005/8/layout/vList3"/>
    <dgm:cxn modelId="{FF0A199F-F6F8-45C1-AA1D-31FD92473D37}" type="presParOf" srcId="{8469A6CF-45EC-46CA-9BC5-DE369E82DD4D}" destId="{94B0F7E1-63F7-4B72-AE0D-9C36596C4C54}" srcOrd="8" destOrd="0" presId="urn:microsoft.com/office/officeart/2005/8/layout/vList3"/>
    <dgm:cxn modelId="{D822EBCA-64C6-4465-B7AD-F761A5893BA9}" type="presParOf" srcId="{94B0F7E1-63F7-4B72-AE0D-9C36596C4C54}" destId="{1524D0E4-A004-4EB1-883F-A1A990D825DF}" srcOrd="0" destOrd="0" presId="urn:microsoft.com/office/officeart/2005/8/layout/vList3"/>
    <dgm:cxn modelId="{E4A744B0-4BEF-4A21-B936-067D14D1E5F8}" type="presParOf" srcId="{94B0F7E1-63F7-4B72-AE0D-9C36596C4C54}" destId="{28BD8A49-2C5B-40D3-A61F-A72B9B36C99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37714-1DBD-4F60-95AF-49E8F45EABC5}">
      <dsp:nvSpPr>
        <dsp:cNvPr id="0" name=""/>
        <dsp:cNvSpPr/>
      </dsp:nvSpPr>
      <dsp:spPr>
        <a:xfrm rot="10800000">
          <a:off x="1429268" y="1144"/>
          <a:ext cx="5063147" cy="615857"/>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57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dirty="0"/>
            <a:t>Perceptron</a:t>
          </a:r>
          <a:endParaRPr lang="en-IN" sz="2000" kern="1200" dirty="0"/>
        </a:p>
      </dsp:txBody>
      <dsp:txXfrm rot="10800000">
        <a:off x="1583232" y="1144"/>
        <a:ext cx="4909183" cy="615857"/>
      </dsp:txXfrm>
    </dsp:sp>
    <dsp:sp modelId="{1C25C01A-D15E-4375-9CB9-351B1A62E5C3}">
      <dsp:nvSpPr>
        <dsp:cNvPr id="0" name=""/>
        <dsp:cNvSpPr/>
      </dsp:nvSpPr>
      <dsp:spPr>
        <a:xfrm>
          <a:off x="1121339" y="1144"/>
          <a:ext cx="615857" cy="6158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73F083-B650-4137-AF65-EC45C79CAAB5}">
      <dsp:nvSpPr>
        <dsp:cNvPr id="0" name=""/>
        <dsp:cNvSpPr/>
      </dsp:nvSpPr>
      <dsp:spPr>
        <a:xfrm rot="10800000">
          <a:off x="1429268" y="800839"/>
          <a:ext cx="5063147" cy="615857"/>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57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dirty="0"/>
            <a:t>Feed-Forward Neural Network </a:t>
          </a:r>
          <a:endParaRPr lang="en-IN" sz="2000" kern="1200" dirty="0"/>
        </a:p>
      </dsp:txBody>
      <dsp:txXfrm rot="10800000">
        <a:off x="1583232" y="800839"/>
        <a:ext cx="4909183" cy="615857"/>
      </dsp:txXfrm>
    </dsp:sp>
    <dsp:sp modelId="{7FD22AB8-C6C6-4D83-AE51-B037B196E74D}">
      <dsp:nvSpPr>
        <dsp:cNvPr id="0" name=""/>
        <dsp:cNvSpPr/>
      </dsp:nvSpPr>
      <dsp:spPr>
        <a:xfrm>
          <a:off x="1121339" y="800839"/>
          <a:ext cx="615857" cy="6158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279E58-EC8B-4176-81AD-4539D1EBF645}">
      <dsp:nvSpPr>
        <dsp:cNvPr id="0" name=""/>
        <dsp:cNvSpPr/>
      </dsp:nvSpPr>
      <dsp:spPr>
        <a:xfrm rot="10800000">
          <a:off x="1429268" y="1600534"/>
          <a:ext cx="5063147" cy="615857"/>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57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dirty="0"/>
            <a:t>Radial Basis Function Neural Network</a:t>
          </a:r>
          <a:endParaRPr lang="en-IN" sz="2000" kern="1200" dirty="0"/>
        </a:p>
      </dsp:txBody>
      <dsp:txXfrm rot="10800000">
        <a:off x="1583232" y="1600534"/>
        <a:ext cx="4909183" cy="615857"/>
      </dsp:txXfrm>
    </dsp:sp>
    <dsp:sp modelId="{6C9F0B33-FCCF-4FC5-A89B-52B863F553F4}">
      <dsp:nvSpPr>
        <dsp:cNvPr id="0" name=""/>
        <dsp:cNvSpPr/>
      </dsp:nvSpPr>
      <dsp:spPr>
        <a:xfrm>
          <a:off x="1121339" y="1600534"/>
          <a:ext cx="615857" cy="6158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D5EAE6-1318-4AD5-B15B-2A2986847123}">
      <dsp:nvSpPr>
        <dsp:cNvPr id="0" name=""/>
        <dsp:cNvSpPr/>
      </dsp:nvSpPr>
      <dsp:spPr>
        <a:xfrm rot="10800000">
          <a:off x="1429268" y="2400230"/>
          <a:ext cx="5063147" cy="615857"/>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57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dirty="0"/>
            <a:t>Recurrent Neural Network</a:t>
          </a:r>
          <a:endParaRPr lang="en-IN" sz="2000" kern="1200" dirty="0"/>
        </a:p>
      </dsp:txBody>
      <dsp:txXfrm rot="10800000">
        <a:off x="1583232" y="2400230"/>
        <a:ext cx="4909183" cy="615857"/>
      </dsp:txXfrm>
    </dsp:sp>
    <dsp:sp modelId="{F4F16B5D-7D2A-4D30-BD4B-4A159932EEC5}">
      <dsp:nvSpPr>
        <dsp:cNvPr id="0" name=""/>
        <dsp:cNvSpPr/>
      </dsp:nvSpPr>
      <dsp:spPr>
        <a:xfrm>
          <a:off x="1121339" y="2400230"/>
          <a:ext cx="615857" cy="6158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BD8A49-2C5B-40D3-A61F-A72B9B36C99A}">
      <dsp:nvSpPr>
        <dsp:cNvPr id="0" name=""/>
        <dsp:cNvSpPr/>
      </dsp:nvSpPr>
      <dsp:spPr>
        <a:xfrm rot="10800000">
          <a:off x="1429268" y="3199925"/>
          <a:ext cx="5063147" cy="615857"/>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57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Convolutional Neural Network</a:t>
          </a:r>
          <a:endParaRPr lang="en-IN" sz="2000" kern="1200" dirty="0"/>
        </a:p>
      </dsp:txBody>
      <dsp:txXfrm rot="10800000">
        <a:off x="1583232" y="3199925"/>
        <a:ext cx="4909183" cy="615857"/>
      </dsp:txXfrm>
    </dsp:sp>
    <dsp:sp modelId="{1524D0E4-A004-4EB1-883F-A1A990D825DF}">
      <dsp:nvSpPr>
        <dsp:cNvPr id="0" name=""/>
        <dsp:cNvSpPr/>
      </dsp:nvSpPr>
      <dsp:spPr>
        <a:xfrm>
          <a:off x="1121339" y="3199925"/>
          <a:ext cx="615857" cy="6158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242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764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058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84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62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86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59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774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902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181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2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69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014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745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700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246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739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151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036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445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750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297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122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775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861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172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227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312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009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35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807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770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273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809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75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209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6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05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1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502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860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6"/>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9" name="Google Shape;39;p6"/>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 name="Google Shape;40;p6"/>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 name="Google Shape;41;p6"/>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6"/>
          <p:cNvSpPr txBox="1">
            <a:spLocks noGrp="1"/>
          </p:cNvSpPr>
          <p:nvPr>
            <p:ph type="body" idx="1"/>
          </p:nvPr>
        </p:nvSpPr>
        <p:spPr>
          <a:xfrm>
            <a:off x="779100"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3" name="Google Shape;43;p6"/>
          <p:cNvSpPr txBox="1">
            <a:spLocks noGrp="1"/>
          </p:cNvSpPr>
          <p:nvPr>
            <p:ph type="body" idx="2"/>
          </p:nvPr>
        </p:nvSpPr>
        <p:spPr>
          <a:xfrm>
            <a:off x="4488203"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4" name="Google Shape;4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sz="quarter" idx="1"/>
          </p:nvPr>
        </p:nvSpPr>
        <p:spPr>
          <a:xfrm>
            <a:off x="1145236" y="1202302"/>
            <a:ext cx="6853529" cy="111680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312675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779100" y="1492425"/>
            <a:ext cx="6962100" cy="2895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Fira Sans Light"/>
              <a:buChar char="●"/>
              <a:defRPr sz="2400">
                <a:solidFill>
                  <a:schemeClr val="dk1"/>
                </a:solidFill>
                <a:latin typeface="Fira Sans Light"/>
                <a:ea typeface="Fira Sans Light"/>
                <a:cs typeface="Fira Sans Light"/>
                <a:sym typeface="Fira Sans Light"/>
              </a:defRPr>
            </a:lvl1pPr>
            <a:lvl2pPr marL="914400" lvl="1" indent="-381000" rtl="0">
              <a:lnSpc>
                <a:spcPct val="115000"/>
              </a:lnSpc>
              <a:spcBef>
                <a:spcPts val="800"/>
              </a:spcBef>
              <a:spcAft>
                <a:spcPts val="0"/>
              </a:spcAft>
              <a:buClr>
                <a:schemeClr val="accent5"/>
              </a:buClr>
              <a:buSzPts val="2400"/>
              <a:buFont typeface="Fira Sans Light"/>
              <a:buChar char="○"/>
              <a:defRPr sz="2400">
                <a:solidFill>
                  <a:schemeClr val="dk1"/>
                </a:solidFill>
                <a:latin typeface="Fira Sans Light"/>
                <a:ea typeface="Fira Sans Light"/>
                <a:cs typeface="Fira Sans Light"/>
                <a:sym typeface="Fira Sans Light"/>
              </a:defRPr>
            </a:lvl2pPr>
            <a:lvl3pPr marL="1371600" lvl="2" indent="-381000" rtl="0">
              <a:lnSpc>
                <a:spcPct val="115000"/>
              </a:lnSpc>
              <a:spcBef>
                <a:spcPts val="800"/>
              </a:spcBef>
              <a:spcAft>
                <a:spcPts val="0"/>
              </a:spcAft>
              <a:buClr>
                <a:schemeClr val="accent6"/>
              </a:buClr>
              <a:buSzPts val="2400"/>
              <a:buFont typeface="Fira Sans Light"/>
              <a:buChar char="■"/>
              <a:defRPr sz="2400">
                <a:solidFill>
                  <a:schemeClr val="dk1"/>
                </a:solidFill>
                <a:latin typeface="Fira Sans Light"/>
                <a:ea typeface="Fira Sans Light"/>
                <a:cs typeface="Fira Sans Light"/>
                <a:sym typeface="Fira Sans Light"/>
              </a:defRPr>
            </a:lvl3pPr>
            <a:lvl4pPr marL="1828800" lvl="3"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4pPr>
            <a:lvl5pPr marL="2286000" lvl="4"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5pPr>
            <a:lvl6pPr marL="2743200" lvl="5"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6pPr>
            <a:lvl7pPr marL="3200400" lvl="6"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7pPr>
            <a:lvl8pPr marL="3657600" lvl="7"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8pPr>
            <a:lvl9pPr marL="4114800" lvl="8" indent="-381000" rtl="0">
              <a:lnSpc>
                <a:spcPct val="115000"/>
              </a:lnSpc>
              <a:spcBef>
                <a:spcPts val="800"/>
              </a:spcBef>
              <a:spcAft>
                <a:spcPts val="80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Fira Sans SemiBold"/>
                <a:ea typeface="Fira Sans SemiBold"/>
                <a:cs typeface="Fira Sans SemiBold"/>
                <a:sym typeface="Fira Sans SemiBold"/>
              </a:defRPr>
            </a:lvl1pPr>
            <a:lvl2pPr lvl="1" algn="r" rtl="0">
              <a:buNone/>
              <a:defRPr sz="1300">
                <a:solidFill>
                  <a:schemeClr val="lt1"/>
                </a:solidFill>
                <a:latin typeface="Fira Sans SemiBold"/>
                <a:ea typeface="Fira Sans SemiBold"/>
                <a:cs typeface="Fira Sans SemiBold"/>
                <a:sym typeface="Fira Sans SemiBold"/>
              </a:defRPr>
            </a:lvl2pPr>
            <a:lvl3pPr lvl="2" algn="r" rtl="0">
              <a:buNone/>
              <a:defRPr sz="1300">
                <a:solidFill>
                  <a:schemeClr val="lt1"/>
                </a:solidFill>
                <a:latin typeface="Fira Sans SemiBold"/>
                <a:ea typeface="Fira Sans SemiBold"/>
                <a:cs typeface="Fira Sans SemiBold"/>
                <a:sym typeface="Fira Sans SemiBold"/>
              </a:defRPr>
            </a:lvl3pPr>
            <a:lvl4pPr lvl="3" algn="r" rtl="0">
              <a:buNone/>
              <a:defRPr sz="1300">
                <a:solidFill>
                  <a:schemeClr val="lt1"/>
                </a:solidFill>
                <a:latin typeface="Fira Sans SemiBold"/>
                <a:ea typeface="Fira Sans SemiBold"/>
                <a:cs typeface="Fira Sans SemiBold"/>
                <a:sym typeface="Fira Sans SemiBold"/>
              </a:defRPr>
            </a:lvl4pPr>
            <a:lvl5pPr lvl="4" algn="r" rtl="0">
              <a:buNone/>
              <a:defRPr sz="1300">
                <a:solidFill>
                  <a:schemeClr val="lt1"/>
                </a:solidFill>
                <a:latin typeface="Fira Sans SemiBold"/>
                <a:ea typeface="Fira Sans SemiBold"/>
                <a:cs typeface="Fira Sans SemiBold"/>
                <a:sym typeface="Fira Sans SemiBold"/>
              </a:defRPr>
            </a:lvl5pPr>
            <a:lvl6pPr lvl="5" algn="r" rtl="0">
              <a:buNone/>
              <a:defRPr sz="1300">
                <a:solidFill>
                  <a:schemeClr val="lt1"/>
                </a:solidFill>
                <a:latin typeface="Fira Sans SemiBold"/>
                <a:ea typeface="Fira Sans SemiBold"/>
                <a:cs typeface="Fira Sans SemiBold"/>
                <a:sym typeface="Fira Sans SemiBold"/>
              </a:defRPr>
            </a:lvl6pPr>
            <a:lvl7pPr lvl="6" algn="r" rtl="0">
              <a:buNone/>
              <a:defRPr sz="1300">
                <a:solidFill>
                  <a:schemeClr val="lt1"/>
                </a:solidFill>
                <a:latin typeface="Fira Sans SemiBold"/>
                <a:ea typeface="Fira Sans SemiBold"/>
                <a:cs typeface="Fira Sans SemiBold"/>
                <a:sym typeface="Fira Sans SemiBold"/>
              </a:defRPr>
            </a:lvl7pPr>
            <a:lvl8pPr lvl="7" algn="r" rtl="0">
              <a:buNone/>
              <a:defRPr sz="1300">
                <a:solidFill>
                  <a:schemeClr val="lt1"/>
                </a:solidFill>
                <a:latin typeface="Fira Sans SemiBold"/>
                <a:ea typeface="Fira Sans SemiBold"/>
                <a:cs typeface="Fira Sans SemiBold"/>
                <a:sym typeface="Fira Sans SemiBold"/>
              </a:defRPr>
            </a:lvl8pPr>
            <a:lvl9pPr lvl="8" algn="r" rtl="0">
              <a:buNone/>
              <a:defRPr sz="1300">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0.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xfrm>
            <a:off x="217988" y="1943340"/>
            <a:ext cx="55776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Perceptron</a:t>
            </a:r>
            <a:br>
              <a:rPr lang="en" sz="4000" dirty="0"/>
            </a:br>
            <a:r>
              <a:rPr lang="en" sz="4000" dirty="0">
                <a:solidFill>
                  <a:srgbClr val="FFFF00"/>
                </a:solidFill>
              </a:rPr>
              <a:t>&amp;</a:t>
            </a:r>
            <a:br>
              <a:rPr lang="en" sz="4000" dirty="0"/>
            </a:br>
            <a:r>
              <a:rPr lang="en" sz="4000" dirty="0"/>
              <a:t>Introduction to Neural Networks</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67260" y="3048932"/>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A perceptron without activation function can only perform linear transformation on the inputs and hence it is less powerful…!</a:t>
            </a:r>
            <a:endParaRPr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65648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1" y="146404"/>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Activation Functions</a:t>
            </a:r>
            <a:endParaRPr sz="2400" dirty="0"/>
          </a:p>
        </p:txBody>
      </p:sp>
      <p:sp>
        <p:nvSpPr>
          <p:cNvPr id="91" name="Google Shape;91;p13"/>
          <p:cNvSpPr txBox="1">
            <a:spLocks noGrp="1"/>
          </p:cNvSpPr>
          <p:nvPr>
            <p:ph type="body" idx="1"/>
          </p:nvPr>
        </p:nvSpPr>
        <p:spPr>
          <a:xfrm>
            <a:off x="255531" y="665017"/>
            <a:ext cx="7440669" cy="4332079"/>
          </a:xfrm>
          <a:prstGeom prst="rect">
            <a:avLst/>
          </a:prstGeom>
        </p:spPr>
        <p:txBody>
          <a:bodyPr spcFirstLastPara="1" wrap="square" lIns="0" tIns="0" rIns="0" bIns="0" anchor="t" anchorCtr="0">
            <a:noAutofit/>
          </a:bodyPr>
          <a:lstStyle/>
          <a:p>
            <a:pPr marL="342900" indent="-342900">
              <a:buClr>
                <a:schemeClr val="dk1"/>
              </a:buClr>
              <a:buSzPts val="1100"/>
            </a:pPr>
            <a:r>
              <a:rPr lang="en-US" b="1" dirty="0">
                <a:solidFill>
                  <a:srgbClr val="000000"/>
                </a:solidFill>
              </a:rPr>
              <a:t>The activation/transfer function defines the output of a perceptron given an input or set of inputs</a:t>
            </a:r>
          </a:p>
          <a:p>
            <a:pPr marL="800100" lvl="1" indent="-342900">
              <a:buClr>
                <a:schemeClr val="dk1"/>
              </a:buClr>
              <a:buSzPts val="1100"/>
            </a:pPr>
            <a:r>
              <a:rPr lang="en-US" sz="1800" b="1" dirty="0">
                <a:solidFill>
                  <a:schemeClr val="accent6">
                    <a:lumMod val="50000"/>
                  </a:schemeClr>
                </a:solidFill>
              </a:rPr>
              <a:t>It maps the resulting values in between 0 to 1 or -1 to 1 etc.</a:t>
            </a:r>
          </a:p>
          <a:p>
            <a:pPr marL="342900" indent="-342900">
              <a:spcBef>
                <a:spcPts val="600"/>
              </a:spcBef>
              <a:buClr>
                <a:schemeClr val="dk1"/>
              </a:buClr>
              <a:buSzPts val="1100"/>
            </a:pPr>
            <a:r>
              <a:rPr lang="en-US" b="1" dirty="0">
                <a:solidFill>
                  <a:schemeClr val="tx1"/>
                </a:solidFill>
              </a:rPr>
              <a:t>The Activation Functions can be basically divided into 2 types-</a:t>
            </a:r>
          </a:p>
          <a:p>
            <a:pPr marL="800100" lvl="1" indent="-342900">
              <a:buClr>
                <a:schemeClr val="dk1"/>
              </a:buClr>
              <a:buSzPts val="1100"/>
              <a:buFont typeface="+mj-lt"/>
              <a:buAutoNum type="arabicPeriod"/>
            </a:pPr>
            <a:r>
              <a:rPr lang="en-US" sz="1800" b="1" dirty="0">
                <a:solidFill>
                  <a:schemeClr val="tx1"/>
                </a:solidFill>
              </a:rPr>
              <a:t>Linear Activation Function</a:t>
            </a:r>
          </a:p>
          <a:p>
            <a:pPr marL="800100" lvl="1" indent="-342900">
              <a:buClr>
                <a:schemeClr val="dk1"/>
              </a:buClr>
              <a:buSzPts val="1100"/>
              <a:buFont typeface="+mj-lt"/>
              <a:buAutoNum type="arabicPeriod"/>
            </a:pPr>
            <a:r>
              <a:rPr lang="en-US" sz="1800" b="1" dirty="0">
                <a:solidFill>
                  <a:schemeClr val="tx1"/>
                </a:solidFill>
              </a:rPr>
              <a:t>Non-linear Activation Functions</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6" name="TextBox 5">
            <a:extLst>
              <a:ext uri="{FF2B5EF4-FFF2-40B4-BE49-F238E27FC236}">
                <a16:creationId xmlns:a16="http://schemas.microsoft.com/office/drawing/2014/main" id="{338285FD-859C-41DD-A53E-6CB420B6C001}"/>
              </a:ext>
            </a:extLst>
          </p:cNvPr>
          <p:cNvSpPr txBox="1"/>
          <p:nvPr/>
        </p:nvSpPr>
        <p:spPr>
          <a:xfrm>
            <a:off x="1447800" y="3489508"/>
            <a:ext cx="4679372" cy="646331"/>
          </a:xfrm>
          <a:prstGeom prst="rect">
            <a:avLst/>
          </a:prstGeom>
          <a:noFill/>
          <a:ln w="19050">
            <a:solidFill>
              <a:schemeClr val="accent1"/>
            </a:solidFill>
          </a:ln>
        </p:spPr>
        <p:txBody>
          <a:bodyPr wrap="square">
            <a:spAutoFit/>
          </a:bodyPr>
          <a:lstStyle/>
          <a:p>
            <a:pPr algn="ctr"/>
            <a:r>
              <a:rPr lang="en-US" sz="1800" dirty="0"/>
              <a:t>Through activation function, the nonlinear separation of data points is also possible.</a:t>
            </a:r>
            <a:endParaRPr lang="en-IN" sz="1800" dirty="0"/>
          </a:p>
        </p:txBody>
      </p:sp>
    </p:spTree>
    <p:extLst>
      <p:ext uri="{BB962C8B-B14F-4D97-AF65-F5344CB8AC3E}">
        <p14:creationId xmlns:p14="http://schemas.microsoft.com/office/powerpoint/2010/main" val="88480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 name="Rectangle 3">
            <a:extLst>
              <a:ext uri="{FF2B5EF4-FFF2-40B4-BE49-F238E27FC236}">
                <a16:creationId xmlns:a16="http://schemas.microsoft.com/office/drawing/2014/main" id="{2C20CDB9-111B-4F52-B661-0A836153C9E1}"/>
              </a:ext>
            </a:extLst>
          </p:cNvPr>
          <p:cNvSpPr/>
          <p:nvPr/>
        </p:nvSpPr>
        <p:spPr>
          <a:xfrm>
            <a:off x="5716025" y="1898074"/>
            <a:ext cx="2310374" cy="880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Linear Activation Function</a:t>
            </a:r>
            <a:endParaRPr sz="2400" dirty="0"/>
          </a:p>
        </p:txBody>
      </p:sp>
      <p:sp>
        <p:nvSpPr>
          <p:cNvPr id="91" name="Google Shape;91;p13"/>
          <p:cNvSpPr txBox="1">
            <a:spLocks noGrp="1"/>
          </p:cNvSpPr>
          <p:nvPr>
            <p:ph type="body" idx="1"/>
          </p:nvPr>
        </p:nvSpPr>
        <p:spPr>
          <a:xfrm>
            <a:off x="255531" y="542704"/>
            <a:ext cx="7440669" cy="4454393"/>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900" b="1" dirty="0">
                <a:solidFill>
                  <a:srgbClr val="000000"/>
                </a:solidFill>
              </a:rPr>
              <a:t>As you can see the function is a line or linear</a:t>
            </a:r>
          </a:p>
          <a:p>
            <a:pPr marL="342900" indent="-342900">
              <a:spcAft>
                <a:spcPts val="800"/>
              </a:spcAft>
              <a:buClr>
                <a:schemeClr val="dk1"/>
              </a:buClr>
              <a:buSzPts val="1100"/>
            </a:pPr>
            <a:r>
              <a:rPr lang="en-US" sz="1900" b="1" dirty="0">
                <a:solidFill>
                  <a:srgbClr val="000000"/>
                </a:solidFill>
              </a:rPr>
              <a:t>Therefore, the output of the functions will not be confined between any range</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Picture 1">
            <a:extLst>
              <a:ext uri="{FF2B5EF4-FFF2-40B4-BE49-F238E27FC236}">
                <a16:creationId xmlns:a16="http://schemas.microsoft.com/office/drawing/2014/main" id="{D63963A1-DF6D-4032-BD17-B7FFF58FC2D4}"/>
              </a:ext>
            </a:extLst>
          </p:cNvPr>
          <p:cNvPicPr>
            <a:picLocks noChangeAspect="1"/>
          </p:cNvPicPr>
          <p:nvPr/>
        </p:nvPicPr>
        <p:blipFill>
          <a:blip r:embed="rId3"/>
          <a:stretch>
            <a:fillRect/>
          </a:stretch>
        </p:blipFill>
        <p:spPr>
          <a:xfrm>
            <a:off x="646326" y="1675949"/>
            <a:ext cx="4819291" cy="3135041"/>
          </a:xfrm>
          <a:prstGeom prst="rect">
            <a:avLst/>
          </a:prstGeom>
        </p:spPr>
      </p:pic>
      <p:sp>
        <p:nvSpPr>
          <p:cNvPr id="6" name="TextBox 5">
            <a:extLst>
              <a:ext uri="{FF2B5EF4-FFF2-40B4-BE49-F238E27FC236}">
                <a16:creationId xmlns:a16="http://schemas.microsoft.com/office/drawing/2014/main" id="{4CF4378E-0A4B-4796-99EF-7B89B904FA45}"/>
              </a:ext>
            </a:extLst>
          </p:cNvPr>
          <p:cNvSpPr txBox="1"/>
          <p:nvPr/>
        </p:nvSpPr>
        <p:spPr>
          <a:xfrm>
            <a:off x="1800269" y="4749851"/>
            <a:ext cx="2175596" cy="307777"/>
          </a:xfrm>
          <a:prstGeom prst="rect">
            <a:avLst/>
          </a:prstGeom>
          <a:noFill/>
        </p:spPr>
        <p:txBody>
          <a:bodyPr wrap="none" rtlCol="0">
            <a:spAutoFit/>
          </a:bodyPr>
          <a:lstStyle/>
          <a:p>
            <a:r>
              <a:rPr lang="en-US" dirty="0"/>
              <a:t>PC: Towardsdatascience</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69CB7D-DC4E-4108-BB90-26530785A991}"/>
                  </a:ext>
                </a:extLst>
              </p:cNvPr>
              <p:cNvSpPr txBox="1"/>
              <p:nvPr/>
            </p:nvSpPr>
            <p:spPr>
              <a:xfrm>
                <a:off x="5716024" y="2001984"/>
                <a:ext cx="172976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𝐹𝑢𝑛𝑐𝑡𝑖𝑜𝑛</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IN" dirty="0"/>
              </a:p>
            </p:txBody>
          </p:sp>
        </mc:Choice>
        <mc:Fallback xmlns="">
          <p:sp>
            <p:nvSpPr>
              <p:cNvPr id="3" name="TextBox 2">
                <a:extLst>
                  <a:ext uri="{FF2B5EF4-FFF2-40B4-BE49-F238E27FC236}">
                    <a16:creationId xmlns:a16="http://schemas.microsoft.com/office/drawing/2014/main" id="{6C69CB7D-DC4E-4108-BB90-26530785A991}"/>
                  </a:ext>
                </a:extLst>
              </p:cNvPr>
              <p:cNvSpPr txBox="1">
                <a:spLocks noRot="1" noChangeAspect="1" noMove="1" noResize="1" noEditPoints="1" noAdjustHandles="1" noChangeArrowheads="1" noChangeShapeType="1" noTextEdit="1"/>
              </p:cNvSpPr>
              <p:nvPr/>
            </p:nvSpPr>
            <p:spPr>
              <a:xfrm>
                <a:off x="5716024" y="2001984"/>
                <a:ext cx="1729769" cy="307777"/>
              </a:xfrm>
              <a:prstGeom prst="rect">
                <a:avLst/>
              </a:prstGeom>
              <a:blipFill>
                <a:blip r:embed="rId4"/>
                <a:stretch>
                  <a:fillRect b="-78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1EA7B7-094C-4376-94B7-7B50A2833101}"/>
                  </a:ext>
                </a:extLst>
              </p:cNvPr>
              <p:cNvSpPr txBox="1"/>
              <p:nvPr/>
            </p:nvSpPr>
            <p:spPr>
              <a:xfrm>
                <a:off x="5717561" y="2341417"/>
                <a:ext cx="230883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𝑂𝑢𝑡𝑝𝑢𝑡</m:t>
                      </m:r>
                      <m:r>
                        <a:rPr lang="en-US" b="0" i="1" smtClean="0">
                          <a:latin typeface="Cambria Math" panose="02040503050406030204" pitchFamily="18" charset="0"/>
                        </a:rPr>
                        <m:t> </m:t>
                      </m:r>
                      <m:r>
                        <a:rPr lang="en-US" b="0" i="1" smtClean="0">
                          <a:latin typeface="Cambria Math" panose="02040503050406030204" pitchFamily="18" charset="0"/>
                        </a:rPr>
                        <m:t>𝑅𝑎𝑛𝑔𝑒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8" name="TextBox 7">
                <a:extLst>
                  <a:ext uri="{FF2B5EF4-FFF2-40B4-BE49-F238E27FC236}">
                    <a16:creationId xmlns:a16="http://schemas.microsoft.com/office/drawing/2014/main" id="{F61EA7B7-094C-4376-94B7-7B50A2833101}"/>
                  </a:ext>
                </a:extLst>
              </p:cNvPr>
              <p:cNvSpPr txBox="1">
                <a:spLocks noRot="1" noChangeAspect="1" noMove="1" noResize="1" noEditPoints="1" noAdjustHandles="1" noChangeArrowheads="1" noChangeShapeType="1" noTextEdit="1"/>
              </p:cNvSpPr>
              <p:nvPr/>
            </p:nvSpPr>
            <p:spPr>
              <a:xfrm>
                <a:off x="5717561" y="2341417"/>
                <a:ext cx="2308837" cy="307777"/>
              </a:xfrm>
              <a:prstGeom prst="rect">
                <a:avLst/>
              </a:prstGeom>
              <a:blipFill>
                <a:blip r:embed="rId5"/>
                <a:stretch>
                  <a:fillRect b="-7843"/>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EC6208AD-D7AD-4567-BEC2-82E5A837A118}"/>
              </a:ext>
            </a:extLst>
          </p:cNvPr>
          <p:cNvSpPr/>
          <p:nvPr/>
        </p:nvSpPr>
        <p:spPr>
          <a:xfrm>
            <a:off x="5511030" y="3291101"/>
            <a:ext cx="2310374" cy="967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 doesn’t help in the presence of complex data that is usually fed to neural networks.</a:t>
            </a:r>
            <a:endParaRPr lang="en-IN" dirty="0">
              <a:solidFill>
                <a:schemeClr val="tx1"/>
              </a:solidFill>
            </a:endParaRPr>
          </a:p>
        </p:txBody>
      </p:sp>
    </p:spTree>
    <p:extLst>
      <p:ext uri="{BB962C8B-B14F-4D97-AF65-F5344CB8AC3E}">
        <p14:creationId xmlns:p14="http://schemas.microsoft.com/office/powerpoint/2010/main" val="360723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77134"/>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2400" dirty="0"/>
              <a:t>Non-linear Activation Function</a:t>
            </a:r>
            <a:endParaRPr sz="2400" dirty="0"/>
          </a:p>
        </p:txBody>
      </p:sp>
      <p:sp>
        <p:nvSpPr>
          <p:cNvPr id="91" name="Google Shape;91;p13"/>
          <p:cNvSpPr txBox="1">
            <a:spLocks noGrp="1"/>
          </p:cNvSpPr>
          <p:nvPr>
            <p:ph type="body" idx="1"/>
          </p:nvPr>
        </p:nvSpPr>
        <p:spPr>
          <a:xfrm>
            <a:off x="255531" y="540328"/>
            <a:ext cx="7440669" cy="4456770"/>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The Nonlinear Activation Functions are the most used activation functions</a:t>
            </a:r>
          </a:p>
          <a:p>
            <a:pPr marL="342900" indent="-342900">
              <a:spcAft>
                <a:spcPts val="800"/>
              </a:spcAft>
              <a:buClr>
                <a:schemeClr val="dk1"/>
              </a:buClr>
              <a:buSzPts val="1100"/>
            </a:pPr>
            <a:r>
              <a:rPr lang="en-US" sz="1800" b="1" dirty="0">
                <a:solidFill>
                  <a:srgbClr val="000000"/>
                </a:solidFill>
              </a:rPr>
              <a:t>Nonlinearity helps to make the graph look something like below</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Picture 1">
            <a:extLst>
              <a:ext uri="{FF2B5EF4-FFF2-40B4-BE49-F238E27FC236}">
                <a16:creationId xmlns:a16="http://schemas.microsoft.com/office/drawing/2014/main" id="{FC16E2BF-63FF-4646-A643-271AB2471434}"/>
              </a:ext>
            </a:extLst>
          </p:cNvPr>
          <p:cNvPicPr>
            <a:picLocks noChangeAspect="1"/>
          </p:cNvPicPr>
          <p:nvPr/>
        </p:nvPicPr>
        <p:blipFill>
          <a:blip r:embed="rId3"/>
          <a:stretch>
            <a:fillRect/>
          </a:stretch>
        </p:blipFill>
        <p:spPr>
          <a:xfrm>
            <a:off x="488374" y="1732551"/>
            <a:ext cx="4720936" cy="2919112"/>
          </a:xfrm>
          <a:prstGeom prst="rect">
            <a:avLst/>
          </a:prstGeom>
        </p:spPr>
      </p:pic>
      <p:sp>
        <p:nvSpPr>
          <p:cNvPr id="6" name="TextBox 5">
            <a:extLst>
              <a:ext uri="{FF2B5EF4-FFF2-40B4-BE49-F238E27FC236}">
                <a16:creationId xmlns:a16="http://schemas.microsoft.com/office/drawing/2014/main" id="{80484374-0FE8-43C0-8F44-78F2BE5F0451}"/>
              </a:ext>
            </a:extLst>
          </p:cNvPr>
          <p:cNvSpPr txBox="1"/>
          <p:nvPr/>
        </p:nvSpPr>
        <p:spPr>
          <a:xfrm>
            <a:off x="1899589" y="4651663"/>
            <a:ext cx="2175596" cy="307777"/>
          </a:xfrm>
          <a:prstGeom prst="rect">
            <a:avLst/>
          </a:prstGeom>
          <a:noFill/>
        </p:spPr>
        <p:txBody>
          <a:bodyPr wrap="none" rtlCol="0">
            <a:spAutoFit/>
          </a:bodyPr>
          <a:lstStyle/>
          <a:p>
            <a:r>
              <a:rPr lang="en-US" dirty="0"/>
              <a:t>PC: Towardsdatascience</a:t>
            </a:r>
            <a:endParaRPr lang="en-IN" dirty="0"/>
          </a:p>
        </p:txBody>
      </p:sp>
      <p:sp>
        <p:nvSpPr>
          <p:cNvPr id="7" name="Rectangle 6">
            <a:extLst>
              <a:ext uri="{FF2B5EF4-FFF2-40B4-BE49-F238E27FC236}">
                <a16:creationId xmlns:a16="http://schemas.microsoft.com/office/drawing/2014/main" id="{E9C0EB93-DE6F-4976-9273-57EBB2C429E0}"/>
              </a:ext>
            </a:extLst>
          </p:cNvPr>
          <p:cNvSpPr/>
          <p:nvPr/>
        </p:nvSpPr>
        <p:spPr>
          <a:xfrm>
            <a:off x="5247281" y="2101961"/>
            <a:ext cx="2441992" cy="2352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6">
                    <a:lumMod val="75000"/>
                  </a:schemeClr>
                </a:solidFill>
              </a:rPr>
              <a:t>Terminologies:</a:t>
            </a:r>
          </a:p>
          <a:p>
            <a:r>
              <a:rPr lang="en-US" sz="1200" b="1" dirty="0">
                <a:solidFill>
                  <a:schemeClr val="tx1"/>
                </a:solidFill>
              </a:rPr>
              <a:t>1. Derivative or Differential: </a:t>
            </a:r>
          </a:p>
          <a:p>
            <a:pPr marL="285750" indent="-285750">
              <a:buFont typeface="Arial" panose="020B0604020202020204" pitchFamily="34" charset="0"/>
              <a:buChar char="•"/>
            </a:pPr>
            <a:r>
              <a:rPr lang="en-US" sz="1200" dirty="0">
                <a:solidFill>
                  <a:schemeClr val="tx1"/>
                </a:solidFill>
              </a:rPr>
              <a:t>Change in y-axis </a:t>
            </a:r>
            <a:r>
              <a:rPr lang="en-US" sz="1200" dirty="0" err="1">
                <a:solidFill>
                  <a:schemeClr val="tx1"/>
                </a:solidFill>
              </a:rPr>
              <a:t>w.r.t.</a:t>
            </a:r>
            <a:r>
              <a:rPr lang="en-US" sz="1200" dirty="0">
                <a:solidFill>
                  <a:schemeClr val="tx1"/>
                </a:solidFill>
              </a:rPr>
              <a:t> change in x-axis</a:t>
            </a:r>
          </a:p>
          <a:p>
            <a:pPr marL="285750" indent="-285750">
              <a:buFont typeface="Arial" panose="020B0604020202020204" pitchFamily="34" charset="0"/>
              <a:buChar char="•"/>
            </a:pPr>
            <a:r>
              <a:rPr lang="en-US" sz="1200" dirty="0">
                <a:solidFill>
                  <a:schemeClr val="tx1"/>
                </a:solidFill>
              </a:rPr>
              <a:t>It is also known as slope</a:t>
            </a:r>
          </a:p>
          <a:p>
            <a:pPr marL="285750" indent="-285750">
              <a:buFont typeface="Arial" panose="020B0604020202020204" pitchFamily="34" charset="0"/>
              <a:buChar char="•"/>
            </a:pPr>
            <a:endParaRPr lang="en-US" sz="1200" dirty="0">
              <a:solidFill>
                <a:schemeClr val="tx1"/>
              </a:solidFill>
            </a:endParaRPr>
          </a:p>
          <a:p>
            <a:r>
              <a:rPr lang="en-US" sz="1200" b="1" dirty="0">
                <a:solidFill>
                  <a:schemeClr val="tx1"/>
                </a:solidFill>
              </a:rPr>
              <a:t>2. Monotonic function: </a:t>
            </a:r>
          </a:p>
          <a:p>
            <a:pPr marL="171450" indent="-171450">
              <a:buFont typeface="Arial" panose="020B0604020202020204" pitchFamily="34" charset="0"/>
              <a:buChar char="•"/>
            </a:pPr>
            <a:r>
              <a:rPr lang="en-US" sz="1200" dirty="0">
                <a:solidFill>
                  <a:schemeClr val="tx1"/>
                </a:solidFill>
              </a:rPr>
              <a:t>A function which is either entirely non-increasing or non-decreasing</a:t>
            </a:r>
            <a:endParaRPr lang="en-IN" sz="1200" dirty="0">
              <a:solidFill>
                <a:schemeClr val="tx1"/>
              </a:solidFill>
            </a:endParaRPr>
          </a:p>
        </p:txBody>
      </p:sp>
    </p:spTree>
    <p:extLst>
      <p:ext uri="{BB962C8B-B14F-4D97-AF65-F5344CB8AC3E}">
        <p14:creationId xmlns:p14="http://schemas.microsoft.com/office/powerpoint/2010/main" val="151096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5" name="Rectangle 4">
            <a:extLst>
              <a:ext uri="{FF2B5EF4-FFF2-40B4-BE49-F238E27FC236}">
                <a16:creationId xmlns:a16="http://schemas.microsoft.com/office/drawing/2014/main" id="{281CAE65-65D8-4BE8-9B9D-D74D257CF44F}"/>
              </a:ext>
            </a:extLst>
          </p:cNvPr>
          <p:cNvSpPr/>
          <p:nvPr/>
        </p:nvSpPr>
        <p:spPr>
          <a:xfrm>
            <a:off x="1114425" y="4073269"/>
            <a:ext cx="2780907" cy="979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Google Shape;89;p13"/>
          <p:cNvSpPr txBox="1">
            <a:spLocks noGrp="1"/>
          </p:cNvSpPr>
          <p:nvPr>
            <p:ph type="title"/>
          </p:nvPr>
        </p:nvSpPr>
        <p:spPr>
          <a:xfrm>
            <a:off x="255532" y="97915"/>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Sigmoid or Logistic Activation Function</a:t>
            </a:r>
            <a:endParaRPr sz="2400" dirty="0"/>
          </a:p>
        </p:txBody>
      </p:sp>
      <p:sp>
        <p:nvSpPr>
          <p:cNvPr id="91" name="Google Shape;91;p13"/>
          <p:cNvSpPr txBox="1">
            <a:spLocks noGrp="1"/>
          </p:cNvSpPr>
          <p:nvPr>
            <p:ph type="body" idx="1"/>
          </p:nvPr>
        </p:nvSpPr>
        <p:spPr>
          <a:xfrm>
            <a:off x="255531" y="542704"/>
            <a:ext cx="7440669" cy="4454393"/>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The Sigmoid Function results in a S-shape curve as below</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Picture 1">
            <a:extLst>
              <a:ext uri="{FF2B5EF4-FFF2-40B4-BE49-F238E27FC236}">
                <a16:creationId xmlns:a16="http://schemas.microsoft.com/office/drawing/2014/main" id="{E0E2204A-30E9-43F6-91F3-594206B8FB60}"/>
              </a:ext>
            </a:extLst>
          </p:cNvPr>
          <p:cNvPicPr>
            <a:picLocks noChangeAspect="1"/>
          </p:cNvPicPr>
          <p:nvPr/>
        </p:nvPicPr>
        <p:blipFill rotWithShape="1">
          <a:blip r:embed="rId3"/>
          <a:srcRect l="1716"/>
          <a:stretch/>
        </p:blipFill>
        <p:spPr>
          <a:xfrm>
            <a:off x="304801" y="997750"/>
            <a:ext cx="4191000" cy="2839825"/>
          </a:xfrm>
          <a:prstGeom prst="rect">
            <a:avLst/>
          </a:prstGeom>
        </p:spPr>
      </p:pic>
      <p:sp>
        <p:nvSpPr>
          <p:cNvPr id="6" name="TextBox 5">
            <a:extLst>
              <a:ext uri="{FF2B5EF4-FFF2-40B4-BE49-F238E27FC236}">
                <a16:creationId xmlns:a16="http://schemas.microsoft.com/office/drawing/2014/main" id="{6BEAFA57-AE62-4E93-A20A-CDB68F0CAF45}"/>
              </a:ext>
            </a:extLst>
          </p:cNvPr>
          <p:cNvSpPr txBox="1"/>
          <p:nvPr/>
        </p:nvSpPr>
        <p:spPr>
          <a:xfrm>
            <a:off x="1455170" y="3740637"/>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
        <p:nvSpPr>
          <p:cNvPr id="8" name="TextBox 7">
            <a:extLst>
              <a:ext uri="{FF2B5EF4-FFF2-40B4-BE49-F238E27FC236}">
                <a16:creationId xmlns:a16="http://schemas.microsoft.com/office/drawing/2014/main" id="{333E3DFC-7A46-44D5-9F90-22270A93A9CA}"/>
              </a:ext>
            </a:extLst>
          </p:cNvPr>
          <p:cNvSpPr txBox="1"/>
          <p:nvPr/>
        </p:nvSpPr>
        <p:spPr>
          <a:xfrm>
            <a:off x="4414620" y="962030"/>
            <a:ext cx="3474027" cy="4401205"/>
          </a:xfrm>
          <a:prstGeom prst="rect">
            <a:avLst/>
          </a:prstGeom>
          <a:noFill/>
        </p:spPr>
        <p:txBody>
          <a:bodyPr wrap="square">
            <a:spAutoFit/>
          </a:bodyPr>
          <a:lstStyle/>
          <a:p>
            <a:pPr marL="285750" indent="-285750">
              <a:buFont typeface="Arial" panose="020B0604020202020204" pitchFamily="34" charset="0"/>
              <a:buChar char="•"/>
            </a:pPr>
            <a:r>
              <a:rPr lang="en-US" dirty="0"/>
              <a:t>It is especially used for models where we have to </a:t>
            </a:r>
            <a:r>
              <a:rPr lang="en-US" dirty="0">
                <a:solidFill>
                  <a:schemeClr val="accent6">
                    <a:lumMod val="75000"/>
                  </a:schemeClr>
                </a:solidFill>
              </a:rPr>
              <a:t>predict the probability as an output </a:t>
            </a:r>
            <a:r>
              <a:rPr lang="en-US" dirty="0"/>
              <a:t>(0 &lt;= P &lt;=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function is </a:t>
            </a:r>
            <a:r>
              <a:rPr lang="en-US" dirty="0">
                <a:solidFill>
                  <a:schemeClr val="accent6">
                    <a:lumMod val="75000"/>
                  </a:schemeClr>
                </a:solidFill>
              </a:rPr>
              <a:t>differentiable</a:t>
            </a:r>
            <a:r>
              <a:rPr lang="en-US" dirty="0"/>
              <a:t> meaning we can find </a:t>
            </a:r>
            <a:r>
              <a:rPr lang="en-US" dirty="0">
                <a:solidFill>
                  <a:schemeClr val="accent6">
                    <a:lumMod val="75000"/>
                  </a:schemeClr>
                </a:solidFill>
              </a:rPr>
              <a:t>the slope </a:t>
            </a:r>
            <a:r>
              <a:rPr lang="en-US" dirty="0"/>
              <a:t>of the sigmoid curve at any two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function is </a:t>
            </a:r>
            <a:r>
              <a:rPr lang="en-US" dirty="0">
                <a:solidFill>
                  <a:schemeClr val="accent6">
                    <a:lumMod val="75000"/>
                  </a:schemeClr>
                </a:solidFill>
              </a:rPr>
              <a:t>monotonic</a:t>
            </a:r>
            <a:r>
              <a:rPr lang="en-US" dirty="0"/>
              <a:t> but not </a:t>
            </a:r>
            <a:r>
              <a:rPr lang="en-US" dirty="0">
                <a:solidFill>
                  <a:schemeClr val="accent6">
                    <a:lumMod val="75000"/>
                  </a:schemeClr>
                </a:solidFill>
              </a:rPr>
              <a:t>derivative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logistic sigmoid function can cause a neural network </a:t>
            </a:r>
            <a:r>
              <a:rPr lang="en-US" dirty="0">
                <a:solidFill>
                  <a:schemeClr val="accent6">
                    <a:lumMod val="75000"/>
                  </a:schemeClr>
                </a:solidFill>
              </a:rPr>
              <a:t>to get stuck at the training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accent6">
                    <a:lumMod val="75000"/>
                  </a:schemeClr>
                </a:solidFill>
              </a:rPr>
              <a:t>Softmax function</a:t>
            </a:r>
            <a:r>
              <a:rPr lang="en-US" dirty="0"/>
              <a:t> : a more generalized logistic activation function which is used for multiclass classification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05BEF-68DB-4A9C-9266-BEC0D501562E}"/>
                  </a:ext>
                </a:extLst>
              </p:cNvPr>
              <p:cNvSpPr txBox="1"/>
              <p:nvPr/>
            </p:nvSpPr>
            <p:spPr>
              <a:xfrm>
                <a:off x="1164905" y="4066125"/>
                <a:ext cx="2730427" cy="5986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𝐹𝑢𝑛𝑐𝑡𝑖𝑜𝑛</m:t>
                      </m:r>
                      <m:r>
                        <a:rPr lang="en-US" sz="1600" b="0" i="1" smtClean="0">
                          <a:latin typeface="Cambria Math" panose="02040503050406030204" pitchFamily="18" charset="0"/>
                        </a:rPr>
                        <m:t>: </m:t>
                      </m:r>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𝑥</m:t>
                              </m:r>
                            </m:sup>
                          </m:sSup>
                          <m:r>
                            <a:rPr lang="en-US" sz="1600" b="0" i="1" smtClean="0">
                              <a:latin typeface="Cambria Math" panose="02040503050406030204" pitchFamily="18" charset="0"/>
                            </a:rPr>
                            <m:t>)</m:t>
                          </m:r>
                        </m:den>
                      </m:f>
                    </m:oMath>
                  </m:oMathPara>
                </a14:m>
                <a:endParaRPr lang="en-IN" sz="1600" dirty="0"/>
              </a:p>
            </p:txBody>
          </p:sp>
        </mc:Choice>
        <mc:Fallback xmlns="">
          <p:sp>
            <p:nvSpPr>
              <p:cNvPr id="4" name="TextBox 3">
                <a:extLst>
                  <a:ext uri="{FF2B5EF4-FFF2-40B4-BE49-F238E27FC236}">
                    <a16:creationId xmlns:a16="http://schemas.microsoft.com/office/drawing/2014/main" id="{A7505BEF-68DB-4A9C-9266-BEC0D501562E}"/>
                  </a:ext>
                </a:extLst>
              </p:cNvPr>
              <p:cNvSpPr txBox="1">
                <a:spLocks noRot="1" noChangeAspect="1" noMove="1" noResize="1" noEditPoints="1" noAdjustHandles="1" noChangeArrowheads="1" noChangeShapeType="1" noTextEdit="1"/>
              </p:cNvSpPr>
              <p:nvPr/>
            </p:nvSpPr>
            <p:spPr>
              <a:xfrm>
                <a:off x="1164905" y="4066125"/>
                <a:ext cx="2730427" cy="59862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6CB33D-48D6-41A6-8C44-6340D281A918}"/>
                  </a:ext>
                </a:extLst>
              </p:cNvPr>
              <p:cNvSpPr txBox="1"/>
              <p:nvPr/>
            </p:nvSpPr>
            <p:spPr>
              <a:xfrm>
                <a:off x="1365569" y="4678455"/>
                <a:ext cx="21836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𝑂𝑢𝑡𝑝𝑢𝑡</m:t>
                      </m:r>
                      <m:r>
                        <a:rPr lang="en-US" sz="1600" b="0" i="1" smtClean="0">
                          <a:latin typeface="Cambria Math" panose="02040503050406030204" pitchFamily="18" charset="0"/>
                        </a:rPr>
                        <m:t> </m:t>
                      </m:r>
                      <m:r>
                        <a:rPr lang="en-US" sz="1600" b="0" i="1" smtClean="0">
                          <a:latin typeface="Cambria Math" panose="02040503050406030204" pitchFamily="18" charset="0"/>
                        </a:rPr>
                        <m:t>𝑅𝑎𝑛𝑔𝑒</m:t>
                      </m:r>
                      <m:r>
                        <a:rPr lang="en-US" sz="1600" b="0" i="1" smtClean="0">
                          <a:latin typeface="Cambria Math" panose="02040503050406030204" pitchFamily="18" charset="0"/>
                        </a:rPr>
                        <m:t>:0 </m:t>
                      </m:r>
                      <m:r>
                        <a:rPr lang="en-US" sz="1600" b="0" i="1" smtClean="0">
                          <a:latin typeface="Cambria Math" panose="02040503050406030204" pitchFamily="18" charset="0"/>
                        </a:rPr>
                        <m:t>𝑡𝑜</m:t>
                      </m:r>
                      <m:r>
                        <a:rPr lang="en-US" sz="1600" b="0" i="1" smtClean="0">
                          <a:latin typeface="Cambria Math" panose="02040503050406030204" pitchFamily="18" charset="0"/>
                        </a:rPr>
                        <m:t> 1 </m:t>
                      </m:r>
                    </m:oMath>
                  </m:oMathPara>
                </a14:m>
                <a:endParaRPr lang="en-IN" sz="1600" dirty="0"/>
              </a:p>
            </p:txBody>
          </p:sp>
        </mc:Choice>
        <mc:Fallback xmlns="">
          <p:sp>
            <p:nvSpPr>
              <p:cNvPr id="10" name="TextBox 9">
                <a:extLst>
                  <a:ext uri="{FF2B5EF4-FFF2-40B4-BE49-F238E27FC236}">
                    <a16:creationId xmlns:a16="http://schemas.microsoft.com/office/drawing/2014/main" id="{CB6CB33D-48D6-41A6-8C44-6340D281A918}"/>
                  </a:ext>
                </a:extLst>
              </p:cNvPr>
              <p:cNvSpPr txBox="1">
                <a:spLocks noRot="1" noChangeAspect="1" noMove="1" noResize="1" noEditPoints="1" noAdjustHandles="1" noChangeArrowheads="1" noChangeShapeType="1" noTextEdit="1"/>
              </p:cNvSpPr>
              <p:nvPr/>
            </p:nvSpPr>
            <p:spPr>
              <a:xfrm>
                <a:off x="1365569" y="4678455"/>
                <a:ext cx="2183675" cy="338554"/>
              </a:xfrm>
              <a:prstGeom prst="rect">
                <a:avLst/>
              </a:prstGeom>
              <a:blipFill>
                <a:blip r:embed="rId5"/>
                <a:stretch>
                  <a:fillRect b="-10714"/>
                </a:stretch>
              </a:blipFill>
            </p:spPr>
            <p:txBody>
              <a:bodyPr/>
              <a:lstStyle/>
              <a:p>
                <a:r>
                  <a:rPr lang="en-IN">
                    <a:noFill/>
                  </a:rPr>
                  <a:t> </a:t>
                </a:r>
              </a:p>
            </p:txBody>
          </p:sp>
        </mc:Fallback>
      </mc:AlternateContent>
    </p:spTree>
    <p:extLst>
      <p:ext uri="{BB962C8B-B14F-4D97-AF65-F5344CB8AC3E}">
        <p14:creationId xmlns:p14="http://schemas.microsoft.com/office/powerpoint/2010/main" val="1951611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97915"/>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Tanh or hyperbolic tangent Activation Function</a:t>
            </a:r>
            <a:endParaRPr sz="2400" dirty="0"/>
          </a:p>
        </p:txBody>
      </p:sp>
      <p:sp>
        <p:nvSpPr>
          <p:cNvPr id="91" name="Google Shape;91;p13"/>
          <p:cNvSpPr txBox="1">
            <a:spLocks noGrp="1"/>
          </p:cNvSpPr>
          <p:nvPr>
            <p:ph type="body" idx="1"/>
          </p:nvPr>
        </p:nvSpPr>
        <p:spPr>
          <a:xfrm>
            <a:off x="255531" y="547255"/>
            <a:ext cx="7440669" cy="4449842"/>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The tanh is also like logistic sigmoid except it is symmetric around the origin</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Picture 1">
            <a:extLst>
              <a:ext uri="{FF2B5EF4-FFF2-40B4-BE49-F238E27FC236}">
                <a16:creationId xmlns:a16="http://schemas.microsoft.com/office/drawing/2014/main" id="{D271CD59-E014-4B43-BE3B-5658D3971182}"/>
              </a:ext>
            </a:extLst>
          </p:cNvPr>
          <p:cNvPicPr>
            <a:picLocks noChangeAspect="1"/>
          </p:cNvPicPr>
          <p:nvPr/>
        </p:nvPicPr>
        <p:blipFill rotWithShape="1">
          <a:blip r:embed="rId3"/>
          <a:srcRect l="2920" t="4292" r="6278" b="2561"/>
          <a:stretch/>
        </p:blipFill>
        <p:spPr>
          <a:xfrm>
            <a:off x="3900053" y="935182"/>
            <a:ext cx="3865418" cy="2978916"/>
          </a:xfrm>
          <a:prstGeom prst="rect">
            <a:avLst/>
          </a:prstGeom>
        </p:spPr>
      </p:pic>
      <p:sp>
        <p:nvSpPr>
          <p:cNvPr id="6" name="TextBox 5">
            <a:extLst>
              <a:ext uri="{FF2B5EF4-FFF2-40B4-BE49-F238E27FC236}">
                <a16:creationId xmlns:a16="http://schemas.microsoft.com/office/drawing/2014/main" id="{D9256B14-E070-459E-8E00-8DB0D7C91E98}"/>
              </a:ext>
            </a:extLst>
          </p:cNvPr>
          <p:cNvSpPr txBox="1"/>
          <p:nvPr/>
        </p:nvSpPr>
        <p:spPr>
          <a:xfrm rot="16200000">
            <a:off x="6861906" y="2208837"/>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grpSp>
        <p:nvGrpSpPr>
          <p:cNvPr id="3" name="Group 2">
            <a:extLst>
              <a:ext uri="{FF2B5EF4-FFF2-40B4-BE49-F238E27FC236}">
                <a16:creationId xmlns:a16="http://schemas.microsoft.com/office/drawing/2014/main" id="{B35BAFA5-199A-4037-88D6-7DE8C1CFBA18}"/>
              </a:ext>
            </a:extLst>
          </p:cNvPr>
          <p:cNvGrpSpPr/>
          <p:nvPr/>
        </p:nvGrpSpPr>
        <p:grpSpPr>
          <a:xfrm>
            <a:off x="4100558" y="3941731"/>
            <a:ext cx="3978846" cy="979460"/>
            <a:chOff x="3975865" y="3969439"/>
            <a:chExt cx="3978846" cy="979460"/>
          </a:xfrm>
        </p:grpSpPr>
        <p:sp>
          <p:nvSpPr>
            <p:cNvPr id="7" name="Rectangle 6">
              <a:extLst>
                <a:ext uri="{FF2B5EF4-FFF2-40B4-BE49-F238E27FC236}">
                  <a16:creationId xmlns:a16="http://schemas.microsoft.com/office/drawing/2014/main" id="{8E30778E-6AE9-47F3-8A7C-F880107BFE94}"/>
                </a:ext>
              </a:extLst>
            </p:cNvPr>
            <p:cNvSpPr/>
            <p:nvPr/>
          </p:nvSpPr>
          <p:spPr>
            <a:xfrm>
              <a:off x="3975865" y="3969439"/>
              <a:ext cx="3978846" cy="979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C32794-A1C0-408C-A23C-EDFFE3F4D62E}"/>
                    </a:ext>
                  </a:extLst>
                </p:cNvPr>
                <p:cNvSpPr txBox="1"/>
                <p:nvPr/>
              </p:nvSpPr>
              <p:spPr>
                <a:xfrm>
                  <a:off x="3975865" y="4100284"/>
                  <a:ext cx="397884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𝐹𝑢𝑛𝑐𝑡𝑖𝑜𝑛</m:t>
                        </m:r>
                        <m:r>
                          <a:rPr lang="en-US" sz="1600" b="0" i="1" smtClean="0">
                            <a:latin typeface="Cambria Math" panose="02040503050406030204" pitchFamily="18" charset="0"/>
                          </a:rPr>
                          <m:t>:</m:t>
                        </m:r>
                        <m:r>
                          <a:rPr lang="en-US" sz="1600" b="0" i="1" smtClean="0">
                            <a:latin typeface="Cambria Math" panose="02040503050406030204" pitchFamily="18" charset="0"/>
                          </a:rPr>
                          <m:t>𝑡𝑎𝑛h</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=2∗</m:t>
                        </m:r>
                        <m:r>
                          <a:rPr lang="en-US" sz="1600" b="0" i="1" smtClean="0">
                            <a:latin typeface="Cambria Math" panose="02040503050406030204" pitchFamily="18" charset="0"/>
                          </a:rPr>
                          <m:t>𝑆𝑖𝑔𝑚𝑜𝑖𝑑</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2</m:t>
                            </m:r>
                            <m:r>
                              <a:rPr lang="en-US" sz="1600" b="0" i="1" smtClean="0">
                                <a:latin typeface="Cambria Math" panose="02040503050406030204" pitchFamily="18" charset="0"/>
                              </a:rPr>
                              <m:t>𝑥</m:t>
                            </m:r>
                          </m:e>
                        </m:d>
                        <m:r>
                          <a:rPr lang="en-US" sz="1600" b="0" i="1" smtClean="0">
                            <a:latin typeface="Cambria Math" panose="02040503050406030204" pitchFamily="18" charset="0"/>
                          </a:rPr>
                          <m:t>−1</m:t>
                        </m:r>
                      </m:oMath>
                    </m:oMathPara>
                  </a14:m>
                  <a:endParaRPr lang="en-IN" sz="1600" dirty="0"/>
                </a:p>
              </p:txBody>
            </p:sp>
          </mc:Choice>
          <mc:Fallback xmlns="">
            <p:sp>
              <p:nvSpPr>
                <p:cNvPr id="8" name="TextBox 7">
                  <a:extLst>
                    <a:ext uri="{FF2B5EF4-FFF2-40B4-BE49-F238E27FC236}">
                      <a16:creationId xmlns:a16="http://schemas.microsoft.com/office/drawing/2014/main" id="{84C32794-A1C0-408C-A23C-EDFFE3F4D62E}"/>
                    </a:ext>
                  </a:extLst>
                </p:cNvPr>
                <p:cNvSpPr txBox="1">
                  <a:spLocks noRot="1" noChangeAspect="1" noMove="1" noResize="1" noEditPoints="1" noAdjustHandles="1" noChangeArrowheads="1" noChangeShapeType="1" noTextEdit="1"/>
                </p:cNvSpPr>
                <p:nvPr/>
              </p:nvSpPr>
              <p:spPr>
                <a:xfrm>
                  <a:off x="3975865" y="4100284"/>
                  <a:ext cx="3978846" cy="338554"/>
                </a:xfrm>
                <a:prstGeom prst="rect">
                  <a:avLst/>
                </a:prstGeom>
                <a:blipFill>
                  <a:blip r:embed="rId4"/>
                  <a:stretch>
                    <a:fillRect b="-107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763F1-376D-4615-B491-74AF725DC5CA}"/>
                    </a:ext>
                  </a:extLst>
                </p:cNvPr>
                <p:cNvSpPr txBox="1"/>
                <p:nvPr/>
              </p:nvSpPr>
              <p:spPr>
                <a:xfrm>
                  <a:off x="4659972" y="4487036"/>
                  <a:ext cx="253774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𝑂𝑢𝑡𝑝𝑢𝑡</m:t>
                        </m:r>
                        <m:r>
                          <a:rPr lang="en-US" sz="1600" b="0" i="1" smtClean="0">
                            <a:latin typeface="Cambria Math" panose="02040503050406030204" pitchFamily="18" charset="0"/>
                          </a:rPr>
                          <m:t> </m:t>
                        </m:r>
                        <m:r>
                          <a:rPr lang="en-US" sz="1600" b="0" i="1" smtClean="0">
                            <a:latin typeface="Cambria Math" panose="02040503050406030204" pitchFamily="18" charset="0"/>
                          </a:rPr>
                          <m:t>𝑅𝑎𝑛𝑔𝑒</m:t>
                        </m:r>
                        <m:r>
                          <a:rPr lang="en-US" sz="1600" b="0" i="1" smtClean="0">
                            <a:latin typeface="Cambria Math" panose="02040503050406030204" pitchFamily="18" charset="0"/>
                          </a:rPr>
                          <m:t>:−1 </m:t>
                        </m:r>
                        <m:r>
                          <a:rPr lang="en-US" sz="1600" b="0" i="1" smtClean="0">
                            <a:latin typeface="Cambria Math" panose="02040503050406030204" pitchFamily="18" charset="0"/>
                          </a:rPr>
                          <m:t>𝑡𝑜</m:t>
                        </m:r>
                        <m:r>
                          <a:rPr lang="en-US" sz="1600" b="0" i="1" smtClean="0">
                            <a:latin typeface="Cambria Math" panose="02040503050406030204" pitchFamily="18" charset="0"/>
                          </a:rPr>
                          <m:t>+1 </m:t>
                        </m:r>
                      </m:oMath>
                    </m:oMathPara>
                  </a14:m>
                  <a:endParaRPr lang="en-IN" sz="1600" dirty="0"/>
                </a:p>
              </p:txBody>
            </p:sp>
          </mc:Choice>
          <mc:Fallback xmlns="">
            <p:sp>
              <p:nvSpPr>
                <p:cNvPr id="9" name="TextBox 8">
                  <a:extLst>
                    <a:ext uri="{FF2B5EF4-FFF2-40B4-BE49-F238E27FC236}">
                      <a16:creationId xmlns:a16="http://schemas.microsoft.com/office/drawing/2014/main" id="{33E763F1-376D-4615-B491-74AF725DC5CA}"/>
                    </a:ext>
                  </a:extLst>
                </p:cNvPr>
                <p:cNvSpPr txBox="1">
                  <a:spLocks noRot="1" noChangeAspect="1" noMove="1" noResize="1" noEditPoints="1" noAdjustHandles="1" noChangeArrowheads="1" noChangeShapeType="1" noTextEdit="1"/>
                </p:cNvSpPr>
                <p:nvPr/>
              </p:nvSpPr>
              <p:spPr>
                <a:xfrm>
                  <a:off x="4659972" y="4487036"/>
                  <a:ext cx="2537746" cy="338554"/>
                </a:xfrm>
                <a:prstGeom prst="rect">
                  <a:avLst/>
                </a:prstGeom>
                <a:blipFill>
                  <a:blip r:embed="rId5"/>
                  <a:stretch>
                    <a:fillRect b="-10909"/>
                  </a:stretch>
                </a:blipFill>
              </p:spPr>
              <p:txBody>
                <a:bodyPr/>
                <a:lstStyle/>
                <a:p>
                  <a:r>
                    <a:rPr lang="en-IN">
                      <a:noFill/>
                    </a:rPr>
                    <a:t> </a:t>
                  </a:r>
                </a:p>
              </p:txBody>
            </p:sp>
          </mc:Fallback>
        </mc:AlternateContent>
      </p:grpSp>
      <p:sp>
        <p:nvSpPr>
          <p:cNvPr id="12" name="TextBox 11">
            <a:extLst>
              <a:ext uri="{FF2B5EF4-FFF2-40B4-BE49-F238E27FC236}">
                <a16:creationId xmlns:a16="http://schemas.microsoft.com/office/drawing/2014/main" id="{99191B93-4002-49CE-B354-64830DB3C8D6}"/>
              </a:ext>
            </a:extLst>
          </p:cNvPr>
          <p:cNvSpPr txBox="1"/>
          <p:nvPr/>
        </p:nvSpPr>
        <p:spPr>
          <a:xfrm>
            <a:off x="490366" y="1272258"/>
            <a:ext cx="3209012" cy="3323987"/>
          </a:xfrm>
          <a:prstGeom prst="rect">
            <a:avLst/>
          </a:prstGeom>
          <a:noFill/>
        </p:spPr>
        <p:txBody>
          <a:bodyPr wrap="square">
            <a:spAutoFit/>
          </a:bodyPr>
          <a:lstStyle/>
          <a:p>
            <a:pPr marL="285750" indent="-285750">
              <a:buFont typeface="Arial" panose="020B0604020202020204" pitchFamily="34" charset="0"/>
              <a:buChar char="•"/>
            </a:pPr>
            <a:r>
              <a:rPr lang="en-US" sz="1500" dirty="0"/>
              <a:t>The advantage is that the </a:t>
            </a:r>
            <a:r>
              <a:rPr lang="en-US" sz="1500" dirty="0">
                <a:solidFill>
                  <a:schemeClr val="accent6">
                    <a:lumMod val="75000"/>
                  </a:schemeClr>
                </a:solidFill>
              </a:rPr>
              <a:t>negative inputs will be mapped strongly negative</a:t>
            </a:r>
            <a:r>
              <a:rPr lang="en-US" sz="1500" dirty="0"/>
              <a:t> and </a:t>
            </a:r>
            <a:r>
              <a:rPr lang="en-US" sz="1500" dirty="0">
                <a:solidFill>
                  <a:schemeClr val="accent6">
                    <a:lumMod val="75000"/>
                  </a:schemeClr>
                </a:solidFill>
              </a:rPr>
              <a:t>the zero inputs will be mapped near zero </a:t>
            </a:r>
            <a:r>
              <a:rPr lang="en-US" sz="1500" dirty="0"/>
              <a:t>in the tanh graph</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IN" sz="1500" dirty="0"/>
              <a:t>The function is </a:t>
            </a:r>
            <a:r>
              <a:rPr lang="en-IN" sz="1500" dirty="0">
                <a:solidFill>
                  <a:schemeClr val="accent6">
                    <a:lumMod val="75000"/>
                  </a:schemeClr>
                </a:solidFill>
              </a:rPr>
              <a:t>differentiable</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US" sz="1500" dirty="0"/>
              <a:t>The function is </a:t>
            </a:r>
            <a:r>
              <a:rPr lang="en-US" sz="1500" dirty="0">
                <a:solidFill>
                  <a:schemeClr val="accent6">
                    <a:lumMod val="75000"/>
                  </a:schemeClr>
                </a:solidFill>
              </a:rPr>
              <a:t>monotonic</a:t>
            </a:r>
            <a:r>
              <a:rPr lang="en-US" sz="1500" dirty="0"/>
              <a:t> while its derivative is not monotonic</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t>The tanh function is mainly used classification between </a:t>
            </a:r>
            <a:r>
              <a:rPr lang="en-US" sz="1500" dirty="0">
                <a:solidFill>
                  <a:schemeClr val="accent6">
                    <a:lumMod val="75000"/>
                  </a:schemeClr>
                </a:solidFill>
              </a:rPr>
              <a:t>two classes</a:t>
            </a:r>
            <a:endParaRPr lang="en-IN" sz="1500" dirty="0">
              <a:solidFill>
                <a:schemeClr val="accent6">
                  <a:lumMod val="75000"/>
                </a:schemeClr>
              </a:solidFill>
            </a:endParaRPr>
          </a:p>
        </p:txBody>
      </p:sp>
    </p:spTree>
    <p:extLst>
      <p:ext uri="{BB962C8B-B14F-4D97-AF65-F5344CB8AC3E}">
        <p14:creationId xmlns:p14="http://schemas.microsoft.com/office/powerpoint/2010/main" val="815446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18696"/>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2400" dirty="0" err="1"/>
              <a:t>ReLU</a:t>
            </a:r>
            <a:r>
              <a:rPr lang="en-IN" sz="2400" dirty="0"/>
              <a:t> (Rectified Linear Unit) Activation Function</a:t>
            </a:r>
            <a:endParaRPr sz="2400" dirty="0"/>
          </a:p>
        </p:txBody>
      </p:sp>
      <p:sp>
        <p:nvSpPr>
          <p:cNvPr id="91" name="Google Shape;91;p13"/>
          <p:cNvSpPr txBox="1">
            <a:spLocks noGrp="1"/>
          </p:cNvSpPr>
          <p:nvPr>
            <p:ph type="body" idx="1"/>
          </p:nvPr>
        </p:nvSpPr>
        <p:spPr>
          <a:xfrm>
            <a:off x="255531" y="542704"/>
            <a:ext cx="7440669" cy="4454393"/>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The ReLU function is another non-linear activation function that has gained popularity in the deep learning domain</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38DFB35E-A390-4BB2-B9BC-230B1FD2B09C}"/>
              </a:ext>
            </a:extLst>
          </p:cNvPr>
          <p:cNvPicPr>
            <a:picLocks noChangeAspect="1"/>
          </p:cNvPicPr>
          <p:nvPr/>
        </p:nvPicPr>
        <p:blipFill>
          <a:blip r:embed="rId3"/>
          <a:stretch>
            <a:fillRect/>
          </a:stretch>
        </p:blipFill>
        <p:spPr>
          <a:xfrm>
            <a:off x="837334" y="1148186"/>
            <a:ext cx="6290830" cy="2530196"/>
          </a:xfrm>
          <a:prstGeom prst="rect">
            <a:avLst/>
          </a:prstGeom>
        </p:spPr>
      </p:pic>
      <p:sp>
        <p:nvSpPr>
          <p:cNvPr id="7" name="TextBox 6">
            <a:extLst>
              <a:ext uri="{FF2B5EF4-FFF2-40B4-BE49-F238E27FC236}">
                <a16:creationId xmlns:a16="http://schemas.microsoft.com/office/drawing/2014/main" id="{0863D979-B450-41B3-84E4-010D6B50E283}"/>
              </a:ext>
            </a:extLst>
          </p:cNvPr>
          <p:cNvSpPr txBox="1"/>
          <p:nvPr/>
        </p:nvSpPr>
        <p:spPr>
          <a:xfrm>
            <a:off x="3846272" y="3589195"/>
            <a:ext cx="4113165" cy="1492716"/>
          </a:xfrm>
          <a:prstGeom prst="rect">
            <a:avLst/>
          </a:prstGeom>
          <a:noFill/>
        </p:spPr>
        <p:txBody>
          <a:bodyPr wrap="square">
            <a:spAutoFit/>
          </a:bodyPr>
          <a:lstStyle/>
          <a:p>
            <a:pPr marL="285750" indent="-285750">
              <a:buFont typeface="Arial" panose="020B0604020202020204" pitchFamily="34" charset="0"/>
              <a:buChar char="•"/>
            </a:pPr>
            <a:r>
              <a:rPr lang="en-US" sz="1300" dirty="0"/>
              <a:t>As you can see, the ReLU is half rectified (from bottom) i.e., f(z) is zero when z is less than zero and f(z) is equal to z when z is above or equal to zero</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The function and its derivative both are monotonic</a:t>
            </a:r>
            <a:endParaRPr lang="en-IN" sz="1300" dirty="0"/>
          </a:p>
        </p:txBody>
      </p:sp>
      <p:sp>
        <p:nvSpPr>
          <p:cNvPr id="8" name="TextBox 7">
            <a:extLst>
              <a:ext uri="{FF2B5EF4-FFF2-40B4-BE49-F238E27FC236}">
                <a16:creationId xmlns:a16="http://schemas.microsoft.com/office/drawing/2014/main" id="{9432FCFF-0999-4A7D-8A74-3577D4CC60EA}"/>
              </a:ext>
            </a:extLst>
          </p:cNvPr>
          <p:cNvSpPr txBox="1"/>
          <p:nvPr/>
        </p:nvSpPr>
        <p:spPr>
          <a:xfrm rot="16200000">
            <a:off x="6190052" y="2308979"/>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grpSp>
        <p:nvGrpSpPr>
          <p:cNvPr id="9" name="Group 8">
            <a:extLst>
              <a:ext uri="{FF2B5EF4-FFF2-40B4-BE49-F238E27FC236}">
                <a16:creationId xmlns:a16="http://schemas.microsoft.com/office/drawing/2014/main" id="{D8473569-0E73-45B8-80A3-80809D78721E}"/>
              </a:ext>
            </a:extLst>
          </p:cNvPr>
          <p:cNvGrpSpPr/>
          <p:nvPr/>
        </p:nvGrpSpPr>
        <p:grpSpPr>
          <a:xfrm>
            <a:off x="290166" y="3872315"/>
            <a:ext cx="3171476" cy="979460"/>
            <a:chOff x="4114423" y="3993745"/>
            <a:chExt cx="3978846" cy="979460"/>
          </a:xfrm>
        </p:grpSpPr>
        <p:sp>
          <p:nvSpPr>
            <p:cNvPr id="10" name="Rectangle 9">
              <a:extLst>
                <a:ext uri="{FF2B5EF4-FFF2-40B4-BE49-F238E27FC236}">
                  <a16:creationId xmlns:a16="http://schemas.microsoft.com/office/drawing/2014/main" id="{8BC17001-F6BE-4FC5-AB3D-72BE711642B7}"/>
                </a:ext>
              </a:extLst>
            </p:cNvPr>
            <p:cNvSpPr/>
            <p:nvPr/>
          </p:nvSpPr>
          <p:spPr>
            <a:xfrm>
              <a:off x="4114423" y="3993745"/>
              <a:ext cx="3978846" cy="979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1905E30-F3C4-4B0C-818A-5B1379E42C11}"/>
                    </a:ext>
                  </a:extLst>
                </p:cNvPr>
                <p:cNvSpPr txBox="1"/>
                <p:nvPr/>
              </p:nvSpPr>
              <p:spPr>
                <a:xfrm>
                  <a:off x="4299754" y="4116744"/>
                  <a:ext cx="290417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𝐹𝑢𝑛𝑐𝑡𝑖𝑜𝑛</m:t>
                        </m:r>
                        <m:r>
                          <a:rPr lang="en-US" sz="1600" b="0" i="1" smtClean="0">
                            <a:latin typeface="Cambria Math" panose="02040503050406030204" pitchFamily="18" charset="0"/>
                          </a:rPr>
                          <m:t>:</m:t>
                        </m:r>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m:rPr>
                            <m:sty m:val="p"/>
                          </m:rPr>
                          <a:rPr lang="en-US" sz="1600" b="0" i="0" smtClean="0">
                            <a:latin typeface="Cambria Math" panose="02040503050406030204" pitchFamily="18" charset="0"/>
                          </a:rPr>
                          <m:t>max</m:t>
                        </m:r>
                        <m:r>
                          <a:rPr lang="en-US" sz="1600" b="0" i="1" smtClean="0">
                            <a:latin typeface="Cambria Math" panose="02040503050406030204" pitchFamily="18" charset="0"/>
                          </a:rPr>
                          <m:t>⁡(0,</m:t>
                        </m:r>
                        <m:r>
                          <a:rPr lang="en-US" sz="1600" b="0" i="1" smtClean="0">
                            <a:latin typeface="Cambria Math" panose="02040503050406030204" pitchFamily="18" charset="0"/>
                          </a:rPr>
                          <m:t>𝑥</m:t>
                        </m:r>
                        <m:r>
                          <a:rPr lang="en-US" sz="1600" b="0" i="1" smtClean="0">
                            <a:latin typeface="Cambria Math" panose="02040503050406030204" pitchFamily="18" charset="0"/>
                          </a:rPr>
                          <m:t>)</m:t>
                        </m:r>
                      </m:oMath>
                    </m:oMathPara>
                  </a14:m>
                  <a:endParaRPr lang="en-IN" sz="1600" dirty="0"/>
                </a:p>
              </p:txBody>
            </p:sp>
          </mc:Choice>
          <mc:Fallback xmlns="">
            <p:sp>
              <p:nvSpPr>
                <p:cNvPr id="11" name="TextBox 10">
                  <a:extLst>
                    <a:ext uri="{FF2B5EF4-FFF2-40B4-BE49-F238E27FC236}">
                      <a16:creationId xmlns:a16="http://schemas.microsoft.com/office/drawing/2014/main" id="{E1905E30-F3C4-4B0C-818A-5B1379E42C11}"/>
                    </a:ext>
                  </a:extLst>
                </p:cNvPr>
                <p:cNvSpPr txBox="1">
                  <a:spLocks noRot="1" noChangeAspect="1" noMove="1" noResize="1" noEditPoints="1" noAdjustHandles="1" noChangeArrowheads="1" noChangeShapeType="1" noTextEdit="1"/>
                </p:cNvSpPr>
                <p:nvPr/>
              </p:nvSpPr>
              <p:spPr>
                <a:xfrm>
                  <a:off x="4299754" y="4116744"/>
                  <a:ext cx="2904177" cy="338554"/>
                </a:xfrm>
                <a:prstGeom prst="rect">
                  <a:avLst/>
                </a:prstGeom>
                <a:blipFill>
                  <a:blip r:embed="rId4"/>
                  <a:stretch>
                    <a:fillRect r="-12105" b="-107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43A9CD3-5E4A-49F7-9C2F-C80F51292BF6}"/>
                    </a:ext>
                  </a:extLst>
                </p:cNvPr>
                <p:cNvSpPr txBox="1"/>
                <p:nvPr/>
              </p:nvSpPr>
              <p:spPr>
                <a:xfrm>
                  <a:off x="4623041" y="4483006"/>
                  <a:ext cx="243226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𝑂𝑢𝑡𝑝𝑢𝑡</m:t>
                        </m:r>
                        <m:r>
                          <a:rPr lang="en-US" sz="1600" b="0" i="1" smtClean="0">
                            <a:latin typeface="Cambria Math" panose="02040503050406030204" pitchFamily="18" charset="0"/>
                          </a:rPr>
                          <m:t> </m:t>
                        </m:r>
                        <m:r>
                          <a:rPr lang="en-US" sz="1600" b="0" i="1" smtClean="0">
                            <a:latin typeface="Cambria Math" panose="02040503050406030204" pitchFamily="18" charset="0"/>
                          </a:rPr>
                          <m:t>𝑅𝑎𝑛𝑔𝑒</m:t>
                        </m:r>
                        <m:r>
                          <a:rPr lang="en-US" sz="1600" b="0" i="1" smtClean="0">
                            <a:latin typeface="Cambria Math" panose="02040503050406030204" pitchFamily="18" charset="0"/>
                          </a:rPr>
                          <m:t>:0 </m:t>
                        </m:r>
                        <m:r>
                          <a:rPr lang="en-US" sz="1600" b="0" i="1" smtClean="0">
                            <a:latin typeface="Cambria Math" panose="02040503050406030204" pitchFamily="18" charset="0"/>
                          </a:rPr>
                          <m:t>𝑡𝑜</m:t>
                        </m:r>
                        <m:r>
                          <a:rPr lang="en-US" sz="1600" b="0" i="1" smtClean="0">
                            <a:latin typeface="Cambria Math" panose="02040503050406030204" pitchFamily="18" charset="0"/>
                          </a:rPr>
                          <m:t> ∞ </m:t>
                        </m:r>
                      </m:oMath>
                    </m:oMathPara>
                  </a14:m>
                  <a:endParaRPr lang="en-IN" sz="1600" dirty="0"/>
                </a:p>
              </p:txBody>
            </p:sp>
          </mc:Choice>
          <mc:Fallback xmlns="">
            <p:sp>
              <p:nvSpPr>
                <p:cNvPr id="12" name="TextBox 11">
                  <a:extLst>
                    <a:ext uri="{FF2B5EF4-FFF2-40B4-BE49-F238E27FC236}">
                      <a16:creationId xmlns:a16="http://schemas.microsoft.com/office/drawing/2014/main" id="{343A9CD3-5E4A-49F7-9C2F-C80F51292BF6}"/>
                    </a:ext>
                  </a:extLst>
                </p:cNvPr>
                <p:cNvSpPr txBox="1">
                  <a:spLocks noRot="1" noChangeAspect="1" noMove="1" noResize="1" noEditPoints="1" noAdjustHandles="1" noChangeArrowheads="1" noChangeShapeType="1" noTextEdit="1"/>
                </p:cNvSpPr>
                <p:nvPr/>
              </p:nvSpPr>
              <p:spPr>
                <a:xfrm>
                  <a:off x="4623041" y="4483006"/>
                  <a:ext cx="2432261" cy="338554"/>
                </a:xfrm>
                <a:prstGeom prst="rect">
                  <a:avLst/>
                </a:prstGeom>
                <a:blipFill>
                  <a:blip r:embed="rId5"/>
                  <a:stretch>
                    <a:fillRect r="-7547" b="-10714"/>
                  </a:stretch>
                </a:blipFill>
              </p:spPr>
              <p:txBody>
                <a:bodyPr/>
                <a:lstStyle/>
                <a:p>
                  <a:r>
                    <a:rPr lang="en-IN">
                      <a:noFill/>
                    </a:rPr>
                    <a:t> </a:t>
                  </a:r>
                </a:p>
              </p:txBody>
            </p:sp>
          </mc:Fallback>
        </mc:AlternateContent>
      </p:grpSp>
    </p:spTree>
    <p:extLst>
      <p:ext uri="{BB962C8B-B14F-4D97-AF65-F5344CB8AC3E}">
        <p14:creationId xmlns:p14="http://schemas.microsoft.com/office/powerpoint/2010/main" val="2895075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6" name="Picture 5">
            <a:extLst>
              <a:ext uri="{FF2B5EF4-FFF2-40B4-BE49-F238E27FC236}">
                <a16:creationId xmlns:a16="http://schemas.microsoft.com/office/drawing/2014/main" id="{46E40A6D-71FA-4D8A-A265-4C4AB19B146E}"/>
              </a:ext>
            </a:extLst>
          </p:cNvPr>
          <p:cNvPicPr>
            <a:picLocks noChangeAspect="1"/>
          </p:cNvPicPr>
          <p:nvPr/>
        </p:nvPicPr>
        <p:blipFill rotWithShape="1">
          <a:blip r:embed="rId3"/>
          <a:srcRect l="1784"/>
          <a:stretch/>
        </p:blipFill>
        <p:spPr>
          <a:xfrm>
            <a:off x="1330036" y="0"/>
            <a:ext cx="5051712" cy="5143500"/>
          </a:xfrm>
          <a:prstGeom prst="rect">
            <a:avLst/>
          </a:prstGeom>
        </p:spPr>
      </p:pic>
      <p:sp>
        <p:nvSpPr>
          <p:cNvPr id="10" name="TextBox 9">
            <a:extLst>
              <a:ext uri="{FF2B5EF4-FFF2-40B4-BE49-F238E27FC236}">
                <a16:creationId xmlns:a16="http://schemas.microsoft.com/office/drawing/2014/main" id="{B35B7F69-9824-4169-B697-878097DAC32A}"/>
              </a:ext>
            </a:extLst>
          </p:cNvPr>
          <p:cNvSpPr txBox="1"/>
          <p:nvPr/>
        </p:nvSpPr>
        <p:spPr>
          <a:xfrm rot="16200000">
            <a:off x="6056819" y="2896679"/>
            <a:ext cx="926857" cy="276999"/>
          </a:xfrm>
          <a:prstGeom prst="rect">
            <a:avLst/>
          </a:prstGeom>
          <a:noFill/>
        </p:spPr>
        <p:txBody>
          <a:bodyPr wrap="none" rtlCol="0">
            <a:spAutoFit/>
          </a:bodyPr>
          <a:lstStyle/>
          <a:p>
            <a:r>
              <a:rPr lang="en-US" sz="1200" dirty="0">
                <a:solidFill>
                  <a:srgbClr val="FF0000"/>
                </a:solidFill>
              </a:rPr>
              <a:t>PC: Reddit</a:t>
            </a:r>
            <a:endParaRPr lang="en-IN" sz="1200" dirty="0">
              <a:solidFill>
                <a:srgbClr val="FF0000"/>
              </a:solidFill>
            </a:endParaRPr>
          </a:p>
        </p:txBody>
      </p:sp>
    </p:spTree>
    <p:extLst>
      <p:ext uri="{BB962C8B-B14F-4D97-AF65-F5344CB8AC3E}">
        <p14:creationId xmlns:p14="http://schemas.microsoft.com/office/powerpoint/2010/main" val="1874225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Binary Classification using Perceptron</a:t>
            </a:r>
            <a:endParaRPr sz="2400" dirty="0"/>
          </a:p>
        </p:txBody>
      </p:sp>
      <p:sp>
        <p:nvSpPr>
          <p:cNvPr id="91" name="Google Shape;91;p13"/>
          <p:cNvSpPr txBox="1">
            <a:spLocks noGrp="1"/>
          </p:cNvSpPr>
          <p:nvPr>
            <p:ph type="body" idx="1"/>
          </p:nvPr>
        </p:nvSpPr>
        <p:spPr>
          <a:xfrm>
            <a:off x="255531" y="588818"/>
            <a:ext cx="7440669" cy="4408279"/>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Let’s take a simple perceptron, given inputs x and y, which are multiplied with the weight w as w*x and w*y</a:t>
            </a:r>
          </a:p>
          <a:p>
            <a:pPr marL="342900" indent="-342900">
              <a:spcAft>
                <a:spcPts val="800"/>
              </a:spcAft>
              <a:buClr>
                <a:schemeClr val="dk1"/>
              </a:buClr>
              <a:buSzPts val="1100"/>
            </a:pPr>
            <a:r>
              <a:rPr lang="en-US" sz="1800" b="1" dirty="0">
                <a:solidFill>
                  <a:srgbClr val="000000"/>
                </a:solidFill>
              </a:rPr>
              <a:t>A bias is also given</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A035FA05-973A-4AB7-B005-EC349FC980EC}"/>
              </a:ext>
            </a:extLst>
          </p:cNvPr>
          <p:cNvPicPr>
            <a:picLocks noChangeAspect="1"/>
          </p:cNvPicPr>
          <p:nvPr/>
        </p:nvPicPr>
        <p:blipFill rotWithShape="1">
          <a:blip r:embed="rId3"/>
          <a:srcRect l="1" t="4040" r="-1163" b="5858"/>
          <a:stretch/>
        </p:blipFill>
        <p:spPr>
          <a:xfrm>
            <a:off x="1964796" y="1849695"/>
            <a:ext cx="3772757" cy="2450081"/>
          </a:xfrm>
          <a:prstGeom prst="rect">
            <a:avLst/>
          </a:prstGeom>
        </p:spPr>
      </p:pic>
      <p:sp>
        <p:nvSpPr>
          <p:cNvPr id="6" name="TextBox 5">
            <a:extLst>
              <a:ext uri="{FF2B5EF4-FFF2-40B4-BE49-F238E27FC236}">
                <a16:creationId xmlns:a16="http://schemas.microsoft.com/office/drawing/2014/main" id="{F441C53C-18AF-463A-BE9D-DEBA2F723CE2}"/>
              </a:ext>
            </a:extLst>
          </p:cNvPr>
          <p:cNvSpPr txBox="1"/>
          <p:nvPr/>
        </p:nvSpPr>
        <p:spPr>
          <a:xfrm>
            <a:off x="3193056" y="4366671"/>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Tree>
    <p:extLst>
      <p:ext uri="{BB962C8B-B14F-4D97-AF65-F5344CB8AC3E}">
        <p14:creationId xmlns:p14="http://schemas.microsoft.com/office/powerpoint/2010/main" val="1265136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Binary Classification using Perceptron     </a:t>
            </a:r>
            <a:r>
              <a:rPr lang="en-US" sz="1800" dirty="0"/>
              <a:t>contd.</a:t>
            </a:r>
            <a:endParaRPr sz="2400" dirty="0"/>
          </a:p>
        </p:txBody>
      </p:sp>
      <p:sp>
        <p:nvSpPr>
          <p:cNvPr id="91" name="Google Shape;91;p13"/>
          <p:cNvSpPr txBox="1">
            <a:spLocks noGrp="1"/>
          </p:cNvSpPr>
          <p:nvPr>
            <p:ph type="body" idx="1"/>
          </p:nvPr>
        </p:nvSpPr>
        <p:spPr>
          <a:xfrm>
            <a:off x="255531" y="574964"/>
            <a:ext cx="7440669" cy="4422133"/>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Our goal is to separate the data plotted below so that there is a distinction between the blue dots and the red dots</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Picture 1">
            <a:extLst>
              <a:ext uri="{FF2B5EF4-FFF2-40B4-BE49-F238E27FC236}">
                <a16:creationId xmlns:a16="http://schemas.microsoft.com/office/drawing/2014/main" id="{A624D6C1-3E62-4DB7-8053-B34B0F419C29}"/>
              </a:ext>
            </a:extLst>
          </p:cNvPr>
          <p:cNvPicPr>
            <a:picLocks noChangeAspect="1"/>
          </p:cNvPicPr>
          <p:nvPr/>
        </p:nvPicPr>
        <p:blipFill rotWithShape="1">
          <a:blip r:embed="rId3"/>
          <a:srcRect l="4878" t="2846" r="5152" b="4377"/>
          <a:stretch/>
        </p:blipFill>
        <p:spPr>
          <a:xfrm>
            <a:off x="473837" y="1399325"/>
            <a:ext cx="3200399" cy="3350526"/>
          </a:xfrm>
          <a:prstGeom prst="rect">
            <a:avLst/>
          </a:prstGeom>
        </p:spPr>
      </p:pic>
      <p:sp>
        <p:nvSpPr>
          <p:cNvPr id="7" name="TextBox 6">
            <a:extLst>
              <a:ext uri="{FF2B5EF4-FFF2-40B4-BE49-F238E27FC236}">
                <a16:creationId xmlns:a16="http://schemas.microsoft.com/office/drawing/2014/main" id="{027E6999-3F62-40C8-B890-2F6AC628FBB4}"/>
              </a:ext>
            </a:extLst>
          </p:cNvPr>
          <p:cNvSpPr txBox="1"/>
          <p:nvPr/>
        </p:nvSpPr>
        <p:spPr>
          <a:xfrm>
            <a:off x="3789220" y="1505612"/>
            <a:ext cx="4218707" cy="2677656"/>
          </a:xfrm>
          <a:prstGeom prst="rect">
            <a:avLst/>
          </a:prstGeom>
          <a:noFill/>
        </p:spPr>
        <p:txBody>
          <a:bodyPr wrap="square">
            <a:spAutoFit/>
          </a:bodyPr>
          <a:lstStyle/>
          <a:p>
            <a:pPr marL="285750" indent="-285750">
              <a:buFont typeface="Arial" panose="020B0604020202020204" pitchFamily="34" charset="0"/>
              <a:buChar char="•"/>
            </a:pPr>
            <a:r>
              <a:rPr lang="en-US" dirty="0"/>
              <a:t>A perceptron can create a decision boundary for a binary classification as follows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say, </a:t>
            </a:r>
            <a:r>
              <a:rPr lang="en-US" dirty="0" err="1"/>
              <a:t>wx</a:t>
            </a:r>
            <a:r>
              <a:rPr lang="en-US" dirty="0"/>
              <a:t> = 0.5, </a:t>
            </a:r>
            <a:r>
              <a:rPr lang="en-US" dirty="0" err="1"/>
              <a:t>wy</a:t>
            </a:r>
            <a:r>
              <a:rPr lang="en-US" dirty="0"/>
              <a:t> = +0.5, and b = 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the function for the perceptron will be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suppose that the activation function, in this case, is a simple step function that outputs either 0 or 1</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5C6ADD-AE89-4169-8CF2-93B88045AD01}"/>
                  </a:ext>
                </a:extLst>
              </p:cNvPr>
              <p:cNvSpPr txBox="1"/>
              <p:nvPr/>
            </p:nvSpPr>
            <p:spPr>
              <a:xfrm>
                <a:off x="5098474" y="2986920"/>
                <a:ext cx="145956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0.5</m:t>
                      </m:r>
                      <m:r>
                        <a:rPr lang="en-US" b="0" i="1" smtClean="0">
                          <a:latin typeface="Cambria Math" panose="02040503050406030204" pitchFamily="18" charset="0"/>
                        </a:rPr>
                        <m:t>𝑥</m:t>
                      </m:r>
                      <m:r>
                        <a:rPr lang="en-US" b="0" i="1" smtClean="0">
                          <a:latin typeface="Cambria Math" panose="02040503050406030204" pitchFamily="18" charset="0"/>
                        </a:rPr>
                        <m:t>+0.5</m:t>
                      </m:r>
                      <m:r>
                        <a:rPr lang="en-US" b="0" i="1" smtClean="0">
                          <a:latin typeface="Cambria Math" panose="02040503050406030204" pitchFamily="18" charset="0"/>
                        </a:rPr>
                        <m:t>𝑦</m:t>
                      </m:r>
                      <m:r>
                        <a:rPr lang="en-US" b="0" i="1" smtClean="0">
                          <a:latin typeface="Cambria Math" panose="02040503050406030204" pitchFamily="18" charset="0"/>
                        </a:rPr>
                        <m:t>=0</m:t>
                      </m:r>
                    </m:oMath>
                  </m:oMathPara>
                </a14:m>
                <a:endParaRPr lang="en-IN" dirty="0"/>
              </a:p>
            </p:txBody>
          </p:sp>
        </mc:Choice>
        <mc:Fallback xmlns="">
          <p:sp>
            <p:nvSpPr>
              <p:cNvPr id="4" name="TextBox 3">
                <a:extLst>
                  <a:ext uri="{FF2B5EF4-FFF2-40B4-BE49-F238E27FC236}">
                    <a16:creationId xmlns:a16="http://schemas.microsoft.com/office/drawing/2014/main" id="{345C6ADD-AE89-4169-8CF2-93B88045AD01}"/>
                  </a:ext>
                </a:extLst>
              </p:cNvPr>
              <p:cNvSpPr txBox="1">
                <a:spLocks noRot="1" noChangeAspect="1" noMove="1" noResize="1" noEditPoints="1" noAdjustHandles="1" noChangeArrowheads="1" noChangeShapeType="1" noTextEdit="1"/>
              </p:cNvSpPr>
              <p:nvPr/>
            </p:nvSpPr>
            <p:spPr>
              <a:xfrm>
                <a:off x="5098474" y="2986920"/>
                <a:ext cx="1459567" cy="307777"/>
              </a:xfrm>
              <a:prstGeom prst="rect">
                <a:avLst/>
              </a:prstGeom>
              <a:blipFill>
                <a:blip r:embed="rId4"/>
                <a:stretch>
                  <a:fillRect b="-10000"/>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95D5C643-8DF5-451A-BFF6-97964A2FF201}"/>
              </a:ext>
            </a:extLst>
          </p:cNvPr>
          <p:cNvSpPr txBox="1"/>
          <p:nvPr/>
        </p:nvSpPr>
        <p:spPr>
          <a:xfrm>
            <a:off x="1231037" y="4664392"/>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Tree>
    <p:extLst>
      <p:ext uri="{BB962C8B-B14F-4D97-AF65-F5344CB8AC3E}">
        <p14:creationId xmlns:p14="http://schemas.microsoft.com/office/powerpoint/2010/main" val="3091038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1" y="14914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400" dirty="0"/>
              <a:t>What is Perceptron?</a:t>
            </a:r>
            <a:endParaRPr sz="2400" dirty="0"/>
          </a:p>
        </p:txBody>
      </p:sp>
      <p:sp>
        <p:nvSpPr>
          <p:cNvPr id="91" name="Google Shape;91;p13"/>
          <p:cNvSpPr txBox="1">
            <a:spLocks noGrp="1"/>
          </p:cNvSpPr>
          <p:nvPr>
            <p:ph type="body" idx="1"/>
          </p:nvPr>
        </p:nvSpPr>
        <p:spPr>
          <a:xfrm>
            <a:off x="255531" y="671945"/>
            <a:ext cx="7606924" cy="4124264"/>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b="1" dirty="0">
                <a:solidFill>
                  <a:srgbClr val="000000"/>
                </a:solidFill>
              </a:rPr>
              <a:t>The term perceptron, in ML, refers to an algorithm for supervised learning of binary classifiers</a:t>
            </a:r>
          </a:p>
          <a:p>
            <a:pPr marL="342900" indent="-342900">
              <a:buClr>
                <a:schemeClr val="dk1"/>
              </a:buClr>
              <a:buSzPts val="1100"/>
            </a:pPr>
            <a:r>
              <a:rPr lang="en-US" b="1" dirty="0">
                <a:solidFill>
                  <a:srgbClr val="000000"/>
                </a:solidFill>
              </a:rPr>
              <a:t>Perceptron is linear classifier</a:t>
            </a:r>
          </a:p>
          <a:p>
            <a:pPr marL="800100" lvl="1" indent="-342900">
              <a:spcBef>
                <a:spcPts val="600"/>
              </a:spcBef>
              <a:spcAft>
                <a:spcPts val="600"/>
              </a:spcAft>
              <a:buClr>
                <a:schemeClr val="dk1"/>
              </a:buClr>
              <a:buSzPts val="1100"/>
            </a:pPr>
            <a:r>
              <a:rPr lang="en-US" sz="1800" b="1" dirty="0">
                <a:solidFill>
                  <a:schemeClr val="accent6">
                    <a:lumMod val="75000"/>
                  </a:schemeClr>
                </a:solidFill>
              </a:rPr>
              <a:t>It makes its predictions based on a linear predictor function combining a set of weights with the feature vector</a:t>
            </a:r>
          </a:p>
          <a:p>
            <a:pPr marL="342900" indent="-342900">
              <a:buClr>
                <a:schemeClr val="dk1"/>
              </a:buClr>
              <a:buSzPts val="1100"/>
            </a:pPr>
            <a:r>
              <a:rPr lang="en-US" b="1" dirty="0">
                <a:solidFill>
                  <a:srgbClr val="000000"/>
                </a:solidFill>
              </a:rPr>
              <a:t>Perceptron is binary classifier</a:t>
            </a:r>
          </a:p>
          <a:p>
            <a:pPr marL="800100" lvl="1" indent="-342900">
              <a:spcBef>
                <a:spcPts val="600"/>
              </a:spcBef>
              <a:buClr>
                <a:schemeClr val="dk1"/>
              </a:buClr>
              <a:buSzPts val="1100"/>
            </a:pPr>
            <a:r>
              <a:rPr lang="en-US" sz="1800" b="1" dirty="0">
                <a:solidFill>
                  <a:schemeClr val="accent6">
                    <a:lumMod val="75000"/>
                  </a:schemeClr>
                </a:solidFill>
              </a:rPr>
              <a:t>There should be only 2 categories for classification</a:t>
            </a:r>
          </a:p>
          <a:p>
            <a:pPr marL="342900" indent="-342900">
              <a:spcBef>
                <a:spcPts val="600"/>
              </a:spcBef>
              <a:buClr>
                <a:schemeClr val="dk1"/>
              </a:buClr>
              <a:buSzPts val="1100"/>
            </a:pPr>
            <a:r>
              <a:rPr lang="en-US" b="1" dirty="0">
                <a:solidFill>
                  <a:srgbClr val="000000"/>
                </a:solidFill>
              </a:rPr>
              <a:t>A neural network is an interconnected system of perceptrons</a:t>
            </a:r>
          </a:p>
          <a:p>
            <a:pPr marL="800100" lvl="1" indent="-342900">
              <a:spcBef>
                <a:spcPts val="600"/>
              </a:spcBef>
              <a:buClr>
                <a:schemeClr val="dk1"/>
              </a:buClr>
              <a:buSzPts val="1100"/>
            </a:pPr>
            <a:r>
              <a:rPr lang="en-US" sz="1800" b="1" dirty="0">
                <a:solidFill>
                  <a:schemeClr val="accent6">
                    <a:lumMod val="75000"/>
                  </a:schemeClr>
                </a:solidFill>
              </a:rPr>
              <a:t>Perceptrons are the foundation of any neural network</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1318234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Binary Classification using Perceptron     </a:t>
            </a:r>
            <a:r>
              <a:rPr lang="en-US" sz="1800" dirty="0"/>
              <a:t>contd.</a:t>
            </a:r>
            <a:endParaRPr sz="2400" dirty="0"/>
          </a:p>
        </p:txBody>
      </p:sp>
      <p:sp>
        <p:nvSpPr>
          <p:cNvPr id="91" name="Google Shape;91;p13"/>
          <p:cNvSpPr txBox="1">
            <a:spLocks noGrp="1"/>
          </p:cNvSpPr>
          <p:nvPr>
            <p:ph type="body" idx="1"/>
          </p:nvPr>
        </p:nvSpPr>
        <p:spPr>
          <a:xfrm>
            <a:off x="255531" y="595745"/>
            <a:ext cx="7440669" cy="4401352"/>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The perceptron function will then label the blue dots as 1 and the red dots as 0</a:t>
            </a:r>
          </a:p>
          <a:p>
            <a:pPr marL="342900" indent="-342900">
              <a:buClr>
                <a:schemeClr val="dk1"/>
              </a:buClr>
              <a:buSzPts val="1100"/>
            </a:pPr>
            <a:r>
              <a:rPr lang="en-US" sz="1800" b="1" dirty="0">
                <a:solidFill>
                  <a:srgbClr val="000000"/>
                </a:solidFill>
              </a:rPr>
              <a:t>In other words,</a:t>
            </a:r>
          </a:p>
          <a:p>
            <a:pPr marL="800100" lvl="1" indent="-342900">
              <a:buClr>
                <a:schemeClr val="dk1"/>
              </a:buClr>
              <a:buSzPts val="1100"/>
            </a:pPr>
            <a:r>
              <a:rPr lang="en-US" sz="1600" b="1" dirty="0">
                <a:solidFill>
                  <a:schemeClr val="accent6">
                    <a:lumMod val="75000"/>
                  </a:schemeClr>
                </a:solidFill>
              </a:rPr>
              <a:t>if 0.5x + 0.5y =&gt; 0, then 1</a:t>
            </a:r>
          </a:p>
          <a:p>
            <a:pPr marL="800100" lvl="1" indent="-342900">
              <a:buClr>
                <a:schemeClr val="dk1"/>
              </a:buClr>
              <a:buSzPts val="1100"/>
            </a:pPr>
            <a:r>
              <a:rPr lang="en-US" sz="1600" b="1" dirty="0">
                <a:solidFill>
                  <a:schemeClr val="accent6">
                    <a:lumMod val="75000"/>
                  </a:schemeClr>
                </a:solidFill>
              </a:rPr>
              <a:t>if 0.5x + 0.5y &lt; 0, then 0</a:t>
            </a:r>
          </a:p>
          <a:p>
            <a:pPr marL="342900"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a:extLst>
              <a:ext uri="{FF2B5EF4-FFF2-40B4-BE49-F238E27FC236}">
                <a16:creationId xmlns:a16="http://schemas.microsoft.com/office/drawing/2014/main" id="{2D3320E7-7276-4B68-A7B2-88E21D6D3CE8}"/>
              </a:ext>
            </a:extLst>
          </p:cNvPr>
          <p:cNvPicPr>
            <a:picLocks noChangeAspect="1"/>
          </p:cNvPicPr>
          <p:nvPr/>
        </p:nvPicPr>
        <p:blipFill rotWithShape="1">
          <a:blip r:embed="rId3"/>
          <a:srcRect l="3934" t="2846" r="12821" b="5320"/>
          <a:stretch/>
        </p:blipFill>
        <p:spPr>
          <a:xfrm>
            <a:off x="3715635" y="1041563"/>
            <a:ext cx="3616564" cy="3708288"/>
          </a:xfrm>
          <a:prstGeom prst="rect">
            <a:avLst/>
          </a:prstGeom>
        </p:spPr>
      </p:pic>
      <p:sp>
        <p:nvSpPr>
          <p:cNvPr id="6" name="TextBox 5">
            <a:extLst>
              <a:ext uri="{FF2B5EF4-FFF2-40B4-BE49-F238E27FC236}">
                <a16:creationId xmlns:a16="http://schemas.microsoft.com/office/drawing/2014/main" id="{57303C57-145C-48A9-B907-C355886C0368}"/>
              </a:ext>
            </a:extLst>
          </p:cNvPr>
          <p:cNvSpPr txBox="1"/>
          <p:nvPr/>
        </p:nvSpPr>
        <p:spPr>
          <a:xfrm>
            <a:off x="4572000" y="4669652"/>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
        <p:nvSpPr>
          <p:cNvPr id="8" name="TextBox 7">
            <a:extLst>
              <a:ext uri="{FF2B5EF4-FFF2-40B4-BE49-F238E27FC236}">
                <a16:creationId xmlns:a16="http://schemas.microsoft.com/office/drawing/2014/main" id="{342116B9-276E-4189-823E-8D112CD838F7}"/>
              </a:ext>
            </a:extLst>
          </p:cNvPr>
          <p:cNvSpPr txBox="1"/>
          <p:nvPr/>
        </p:nvSpPr>
        <p:spPr>
          <a:xfrm>
            <a:off x="843395" y="2895707"/>
            <a:ext cx="2738005" cy="1477328"/>
          </a:xfrm>
          <a:prstGeom prst="rect">
            <a:avLst/>
          </a:prstGeom>
          <a:noFill/>
          <a:ln w="28575">
            <a:solidFill>
              <a:schemeClr val="accent1"/>
            </a:solidFill>
          </a:ln>
        </p:spPr>
        <p:txBody>
          <a:bodyPr wrap="square">
            <a:spAutoFit/>
          </a:bodyPr>
          <a:lstStyle/>
          <a:p>
            <a:pPr algn="ctr"/>
            <a:r>
              <a:rPr lang="en-US" sz="1800" dirty="0"/>
              <a:t>Therefore, the function 0.5x + 0.5y = 0 creates a decision boundary that separates the red and blue points</a:t>
            </a:r>
            <a:endParaRPr lang="en-IN" sz="1800" dirty="0"/>
          </a:p>
        </p:txBody>
      </p:sp>
    </p:spTree>
    <p:extLst>
      <p:ext uri="{BB962C8B-B14F-4D97-AF65-F5344CB8AC3E}">
        <p14:creationId xmlns:p14="http://schemas.microsoft.com/office/powerpoint/2010/main" val="913488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object 2"/>
          <p:cNvSpPr txBox="1"/>
          <p:nvPr/>
        </p:nvSpPr>
        <p:spPr>
          <a:xfrm>
            <a:off x="1696516" y="1381193"/>
            <a:ext cx="5904548" cy="300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66700" marR="3810" indent="-257651">
              <a:lnSpc>
                <a:spcPts val="2550"/>
              </a:lnSpc>
              <a:spcBef>
                <a:spcPts val="375"/>
              </a:spcBef>
              <a:buSzPct val="100000"/>
              <a:buFont typeface="Arial"/>
              <a:buChar char="•"/>
              <a:tabLst>
                <a:tab pos="266700" algn="l"/>
                <a:tab pos="266700" algn="l"/>
              </a:tabLst>
              <a:defRPr sz="2700" spc="-4"/>
            </a:pPr>
            <a:r>
              <a:rPr sz="2025"/>
              <a:t>The </a:t>
            </a:r>
            <a:r>
              <a:rPr sz="2025" spc="-6"/>
              <a:t>neuronal </a:t>
            </a:r>
            <a:r>
              <a:rPr sz="2025"/>
              <a:t>model </a:t>
            </a:r>
            <a:r>
              <a:rPr sz="2025" spc="-6"/>
              <a:t>we </a:t>
            </a:r>
            <a:r>
              <a:rPr sz="2025" spc="-16"/>
              <a:t>have </a:t>
            </a:r>
            <a:r>
              <a:rPr sz="2025" spc="-9"/>
              <a:t>just </a:t>
            </a:r>
            <a:r>
              <a:rPr sz="2025"/>
              <a:t>discussed is  also known as a </a:t>
            </a:r>
            <a:r>
              <a:rPr sz="2025" spc="-9"/>
              <a:t>perceptron.</a:t>
            </a:r>
          </a:p>
          <a:p>
            <a:pPr marL="266700" marR="205263" indent="-257651">
              <a:lnSpc>
                <a:spcPct val="90000"/>
              </a:lnSpc>
              <a:spcBef>
                <a:spcPts val="525"/>
              </a:spcBef>
              <a:buSzPct val="100000"/>
              <a:buFont typeface="Arial"/>
              <a:buChar char="•"/>
              <a:tabLst>
                <a:tab pos="266700" algn="l"/>
                <a:tab pos="266700" algn="l"/>
              </a:tabLst>
              <a:defRPr sz="2700" spc="-4"/>
            </a:pPr>
            <a:r>
              <a:rPr sz="2025"/>
              <a:t>The </a:t>
            </a:r>
            <a:r>
              <a:rPr sz="2025" spc="-9"/>
              <a:t>perceptron </a:t>
            </a:r>
            <a:r>
              <a:rPr sz="2025"/>
              <a:t>is the </a:t>
            </a:r>
            <a:r>
              <a:rPr sz="2025" spc="-6"/>
              <a:t>simplest </a:t>
            </a:r>
            <a:r>
              <a:rPr sz="2025" spc="-16"/>
              <a:t>form </a:t>
            </a:r>
            <a:r>
              <a:rPr sz="2025"/>
              <a:t>of a  </a:t>
            </a:r>
            <a:r>
              <a:rPr sz="2025" spc="-9"/>
              <a:t>neural </a:t>
            </a:r>
            <a:r>
              <a:rPr sz="2025" spc="-6"/>
              <a:t>network </a:t>
            </a:r>
            <a:r>
              <a:rPr sz="2025"/>
              <a:t>used </a:t>
            </a:r>
            <a:r>
              <a:rPr sz="2025" spc="-16"/>
              <a:t>for </a:t>
            </a:r>
            <a:r>
              <a:rPr sz="2025"/>
              <a:t>the </a:t>
            </a:r>
            <a:r>
              <a:rPr sz="2025" spc="-6"/>
              <a:t>classification </a:t>
            </a:r>
            <a:r>
              <a:rPr sz="2025"/>
              <a:t>of  </a:t>
            </a:r>
            <a:r>
              <a:rPr sz="2025" spc="-12"/>
              <a:t>patterns </a:t>
            </a:r>
            <a:r>
              <a:rPr sz="2025"/>
              <a:t>said </a:t>
            </a:r>
            <a:r>
              <a:rPr sz="2025" spc="-16"/>
              <a:t>to </a:t>
            </a:r>
            <a:r>
              <a:rPr sz="2025"/>
              <a:t>be linearly</a:t>
            </a:r>
            <a:r>
              <a:rPr sz="2025" spc="56"/>
              <a:t> </a:t>
            </a:r>
            <a:r>
              <a:rPr sz="2025" spc="-6"/>
              <a:t>separable.</a:t>
            </a:r>
          </a:p>
          <a:p>
            <a:pPr marL="266700" marR="335756" indent="-257651">
              <a:lnSpc>
                <a:spcPts val="2550"/>
              </a:lnSpc>
              <a:spcBef>
                <a:spcPts val="600"/>
              </a:spcBef>
              <a:buSzPct val="100000"/>
              <a:buFont typeface="Arial"/>
              <a:buChar char="•"/>
              <a:tabLst>
                <a:tab pos="266700" algn="l"/>
                <a:tab pos="266700" algn="l"/>
              </a:tabLst>
              <a:defRPr sz="2700" spc="-25"/>
            </a:pPr>
            <a:r>
              <a:rPr sz="2025"/>
              <a:t>Basically, it </a:t>
            </a:r>
            <a:r>
              <a:rPr sz="2025" spc="-6"/>
              <a:t>consists </a:t>
            </a:r>
            <a:r>
              <a:rPr sz="2025" spc="-3"/>
              <a:t>of </a:t>
            </a:r>
            <a:r>
              <a:rPr sz="2025"/>
              <a:t>a </a:t>
            </a:r>
            <a:r>
              <a:rPr sz="2025" spc="-3"/>
              <a:t>single </a:t>
            </a:r>
            <a:r>
              <a:rPr sz="2025" spc="-6"/>
              <a:t>neuron </a:t>
            </a:r>
            <a:r>
              <a:rPr sz="2025"/>
              <a:t>with </a:t>
            </a:r>
            <a:r>
              <a:rPr sz="2025" spc="-6"/>
              <a:t>adjustable synaptic weights </a:t>
            </a:r>
            <a:r>
              <a:rPr sz="2025"/>
              <a:t>and</a:t>
            </a:r>
            <a:r>
              <a:rPr sz="2025" spc="38"/>
              <a:t> </a:t>
            </a:r>
            <a:r>
              <a:rPr sz="2025" spc="-3"/>
              <a:t>bias.</a:t>
            </a:r>
          </a:p>
          <a:p>
            <a:pPr marL="266700" indent="-257651">
              <a:lnSpc>
                <a:spcPts val="2700"/>
              </a:lnSpc>
              <a:spcBef>
                <a:spcPts val="225"/>
              </a:spcBef>
              <a:buSzPct val="100000"/>
              <a:buFont typeface="Arial"/>
              <a:buChar char="•"/>
              <a:tabLst>
                <a:tab pos="266700" algn="l"/>
                <a:tab pos="266700" algn="l"/>
              </a:tabLst>
              <a:defRPr sz="2700" spc="-4"/>
            </a:pPr>
            <a:r>
              <a:rPr sz="2025"/>
              <a:t>Now </a:t>
            </a:r>
            <a:r>
              <a:rPr sz="2025" spc="-9"/>
              <a:t>we </a:t>
            </a:r>
            <a:r>
              <a:rPr sz="2025"/>
              <a:t>will look </a:t>
            </a:r>
            <a:r>
              <a:rPr sz="2025" spc="-12"/>
              <a:t>at </a:t>
            </a:r>
            <a:r>
              <a:rPr sz="2025"/>
              <a:t>a method of</a:t>
            </a:r>
            <a:r>
              <a:rPr sz="2025" spc="6"/>
              <a:t> </a:t>
            </a:r>
            <a:r>
              <a:rPr sz="2025"/>
              <a:t>achieving learning in our model </a:t>
            </a:r>
            <a:r>
              <a:rPr sz="2025" spc="-6"/>
              <a:t>we </a:t>
            </a:r>
            <a:r>
              <a:rPr sz="2025" spc="-16"/>
              <a:t>have</a:t>
            </a:r>
            <a:r>
              <a:rPr sz="2025" spc="-44"/>
              <a:t> </a:t>
            </a:r>
            <a:r>
              <a:rPr sz="2025" spc="-9"/>
              <a:t>formulated.</a:t>
            </a:r>
          </a:p>
        </p:txBody>
      </p:sp>
      <p:sp>
        <p:nvSpPr>
          <p:cNvPr id="383" name="object 3"/>
          <p:cNvSpPr txBox="1">
            <a:spLocks noGrp="1"/>
          </p:cNvSpPr>
          <p:nvPr>
            <p:ph type="title"/>
          </p:nvPr>
        </p:nvSpPr>
        <p:spPr>
          <a:xfrm>
            <a:off x="2361364" y="591536"/>
            <a:ext cx="5239700" cy="385287"/>
          </a:xfrm>
          <a:prstGeom prst="rect">
            <a:avLst/>
          </a:prstGeom>
        </p:spPr>
        <p:txBody>
          <a:bodyPr/>
          <a:lstStyle/>
          <a:p>
            <a:pPr indent="9525">
              <a:spcBef>
                <a:spcPts val="75"/>
              </a:spcBef>
            </a:pPr>
            <a:r>
              <a:rPr dirty="0"/>
              <a:t>Single </a:t>
            </a:r>
            <a:r>
              <a:rPr spc="-75" dirty="0"/>
              <a:t>Layer Perceptron</a:t>
            </a:r>
          </a:p>
        </p:txBody>
      </p:sp>
      <p:sp>
        <p:nvSpPr>
          <p:cNvPr id="384" name="object 18"/>
          <p:cNvSpPr/>
          <p:nvPr/>
        </p:nvSpPr>
        <p:spPr>
          <a:xfrm>
            <a:off x="2278856" y="389351"/>
            <a:ext cx="4871944" cy="1"/>
          </a:xfrm>
          <a:prstGeom prst="line">
            <a:avLst/>
          </a:prstGeom>
          <a:ln w="44994">
            <a:solidFill>
              <a:srgbClr val="4F81BC"/>
            </a:solidFill>
          </a:ln>
        </p:spPr>
        <p:txBody>
          <a:bodyPr lIns="34289" rIns="34289"/>
          <a:lstStyle/>
          <a:p>
            <a:endParaRPr sz="1050"/>
          </a:p>
        </p:txBody>
      </p:sp>
      <p:sp>
        <p:nvSpPr>
          <p:cNvPr id="385" name="object 19"/>
          <p:cNvSpPr/>
          <p:nvPr/>
        </p:nvSpPr>
        <p:spPr>
          <a:xfrm>
            <a:off x="2278856" y="372478"/>
            <a:ext cx="4871944" cy="33746"/>
          </a:xfrm>
          <a:prstGeom prst="rect">
            <a:avLst/>
          </a:prstGeom>
          <a:ln w="25400">
            <a:solidFill>
              <a:srgbClr val="385D89"/>
            </a:solidFill>
          </a:ln>
        </p:spPr>
        <p:txBody>
          <a:bodyPr lIns="34289" rIns="34289"/>
          <a:lstStyle/>
          <a:p>
            <a:endParaRPr sz="1050"/>
          </a:p>
        </p:txBody>
      </p:sp>
      <p:sp>
        <p:nvSpPr>
          <p:cNvPr id="386" name="object 20"/>
          <p:cNvSpPr/>
          <p:nvPr/>
        </p:nvSpPr>
        <p:spPr>
          <a:xfrm>
            <a:off x="2288381" y="1084692"/>
            <a:ext cx="4871944" cy="1"/>
          </a:xfrm>
          <a:prstGeom prst="line">
            <a:avLst/>
          </a:prstGeom>
          <a:ln w="44994">
            <a:solidFill>
              <a:srgbClr val="4F81BC"/>
            </a:solidFill>
          </a:ln>
        </p:spPr>
        <p:txBody>
          <a:bodyPr lIns="34289" rIns="34289"/>
          <a:lstStyle/>
          <a:p>
            <a:endParaRPr sz="1050"/>
          </a:p>
        </p:txBody>
      </p:sp>
      <p:sp>
        <p:nvSpPr>
          <p:cNvPr id="387" name="object 21"/>
          <p:cNvSpPr/>
          <p:nvPr/>
        </p:nvSpPr>
        <p:spPr>
          <a:xfrm>
            <a:off x="2288381" y="1067819"/>
            <a:ext cx="4871944" cy="33747"/>
          </a:xfrm>
          <a:prstGeom prst="rect">
            <a:avLst/>
          </a:prstGeom>
          <a:ln w="25400">
            <a:solidFill>
              <a:srgbClr val="385D89"/>
            </a:solidFill>
          </a:ln>
        </p:spPr>
        <p:txBody>
          <a:bodyPr lIns="34289" rIns="34289"/>
          <a:lstStyle/>
          <a:p>
            <a:endParaRPr sz="1050"/>
          </a:p>
        </p:txBody>
      </p:sp>
      <p:sp>
        <p:nvSpPr>
          <p:cNvPr id="388" name="object 22"/>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object 32"/>
          <p:cNvSpPr/>
          <p:nvPr/>
        </p:nvSpPr>
        <p:spPr>
          <a:xfrm>
            <a:off x="2251732" y="213120"/>
            <a:ext cx="4871944" cy="1"/>
          </a:xfrm>
          <a:prstGeom prst="line">
            <a:avLst/>
          </a:prstGeom>
          <a:ln w="44994">
            <a:solidFill>
              <a:srgbClr val="4F81BC"/>
            </a:solidFill>
          </a:ln>
        </p:spPr>
        <p:txBody>
          <a:bodyPr lIns="34289" rIns="34289"/>
          <a:lstStyle/>
          <a:p>
            <a:endParaRPr sz="1050"/>
          </a:p>
        </p:txBody>
      </p:sp>
      <p:sp>
        <p:nvSpPr>
          <p:cNvPr id="391" name="object 33"/>
          <p:cNvSpPr/>
          <p:nvPr/>
        </p:nvSpPr>
        <p:spPr>
          <a:xfrm>
            <a:off x="2251732" y="196247"/>
            <a:ext cx="4871944" cy="33746"/>
          </a:xfrm>
          <a:prstGeom prst="rect">
            <a:avLst/>
          </a:prstGeom>
          <a:ln w="25400">
            <a:solidFill>
              <a:srgbClr val="385D89"/>
            </a:solidFill>
          </a:ln>
        </p:spPr>
        <p:txBody>
          <a:bodyPr lIns="34289" rIns="34289"/>
          <a:lstStyle/>
          <a:p>
            <a:endParaRPr sz="1050"/>
          </a:p>
        </p:txBody>
      </p:sp>
      <p:sp>
        <p:nvSpPr>
          <p:cNvPr id="392" name="object 34"/>
          <p:cNvSpPr/>
          <p:nvPr/>
        </p:nvSpPr>
        <p:spPr>
          <a:xfrm>
            <a:off x="2251732" y="1127520"/>
            <a:ext cx="4871944" cy="1"/>
          </a:xfrm>
          <a:prstGeom prst="line">
            <a:avLst/>
          </a:prstGeom>
          <a:ln w="44994">
            <a:solidFill>
              <a:srgbClr val="4F81BC"/>
            </a:solidFill>
          </a:ln>
        </p:spPr>
        <p:txBody>
          <a:bodyPr lIns="34289" rIns="34289"/>
          <a:lstStyle/>
          <a:p>
            <a:endParaRPr sz="1050"/>
          </a:p>
        </p:txBody>
      </p:sp>
      <p:sp>
        <p:nvSpPr>
          <p:cNvPr id="393" name="object 35"/>
          <p:cNvSpPr/>
          <p:nvPr/>
        </p:nvSpPr>
        <p:spPr>
          <a:xfrm>
            <a:off x="2251732" y="1110647"/>
            <a:ext cx="4871944" cy="33747"/>
          </a:xfrm>
          <a:prstGeom prst="rect">
            <a:avLst/>
          </a:prstGeom>
          <a:ln w="25400">
            <a:solidFill>
              <a:srgbClr val="385D89"/>
            </a:solidFill>
          </a:ln>
        </p:spPr>
        <p:txBody>
          <a:bodyPr lIns="34289" rIns="34289"/>
          <a:lstStyle/>
          <a:p>
            <a:endParaRPr sz="1050"/>
          </a:p>
        </p:txBody>
      </p:sp>
      <p:sp>
        <p:nvSpPr>
          <p:cNvPr id="394" name="Perceptron Convergence (Learning)…"/>
          <p:cNvSpPr txBox="1"/>
          <p:nvPr/>
        </p:nvSpPr>
        <p:spPr>
          <a:xfrm>
            <a:off x="784861" y="320642"/>
            <a:ext cx="6859248" cy="843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p>
            <a:pPr marL="1584484" marR="3810" indent="213359">
              <a:spcBef>
                <a:spcPts val="75"/>
              </a:spcBef>
              <a:defRPr sz="3200" b="1" spc="-100">
                <a:solidFill>
                  <a:srgbClr val="FF0000"/>
                </a:solidFill>
              </a:defRPr>
            </a:pPr>
            <a:r>
              <a:rPr sz="2400"/>
              <a:t>Perceptron Convergence (Learning)  </a:t>
            </a:r>
          </a:p>
          <a:p>
            <a:pPr marL="1584484" marR="3810" indent="213359" algn="ctr">
              <a:spcBef>
                <a:spcPts val="75"/>
              </a:spcBef>
              <a:defRPr sz="3200" b="1" spc="-100">
                <a:solidFill>
                  <a:srgbClr val="FF0000"/>
                </a:solidFill>
              </a:defRPr>
            </a:pPr>
            <a:r>
              <a:rPr sz="2400"/>
              <a:t>Algorithm</a:t>
            </a:r>
          </a:p>
        </p:txBody>
      </p:sp>
      <p:pic>
        <p:nvPicPr>
          <p:cNvPr id="395" name="Screenshot 2020-05-25 at 12.36.29 PM.png" descr="Screenshot 2020-05-25 at 12.36.29 PM.png"/>
          <p:cNvPicPr>
            <a:picLocks noChangeAspect="1"/>
          </p:cNvPicPr>
          <p:nvPr/>
        </p:nvPicPr>
        <p:blipFill>
          <a:blip r:embed="rId2"/>
          <a:stretch>
            <a:fillRect/>
          </a:stretch>
        </p:blipFill>
        <p:spPr>
          <a:xfrm>
            <a:off x="1496828" y="1317405"/>
            <a:ext cx="6383681" cy="3367136"/>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object 32"/>
          <p:cNvSpPr/>
          <p:nvPr/>
        </p:nvSpPr>
        <p:spPr>
          <a:xfrm>
            <a:off x="2251732" y="213120"/>
            <a:ext cx="4871944" cy="1"/>
          </a:xfrm>
          <a:prstGeom prst="line">
            <a:avLst/>
          </a:prstGeom>
          <a:ln w="44994">
            <a:solidFill>
              <a:srgbClr val="4F81BC"/>
            </a:solidFill>
          </a:ln>
        </p:spPr>
        <p:txBody>
          <a:bodyPr lIns="34289" rIns="34289"/>
          <a:lstStyle/>
          <a:p>
            <a:endParaRPr sz="1050"/>
          </a:p>
        </p:txBody>
      </p:sp>
      <p:sp>
        <p:nvSpPr>
          <p:cNvPr id="398" name="object 33"/>
          <p:cNvSpPr/>
          <p:nvPr/>
        </p:nvSpPr>
        <p:spPr>
          <a:xfrm>
            <a:off x="2251732" y="196247"/>
            <a:ext cx="4871944" cy="33746"/>
          </a:xfrm>
          <a:prstGeom prst="rect">
            <a:avLst/>
          </a:prstGeom>
          <a:ln w="25400">
            <a:solidFill>
              <a:srgbClr val="385D89"/>
            </a:solidFill>
          </a:ln>
        </p:spPr>
        <p:txBody>
          <a:bodyPr lIns="34289" rIns="34289"/>
          <a:lstStyle/>
          <a:p>
            <a:endParaRPr sz="1050"/>
          </a:p>
        </p:txBody>
      </p:sp>
      <p:sp>
        <p:nvSpPr>
          <p:cNvPr id="399" name="object 34"/>
          <p:cNvSpPr/>
          <p:nvPr/>
        </p:nvSpPr>
        <p:spPr>
          <a:xfrm>
            <a:off x="2251732" y="1127520"/>
            <a:ext cx="4871944" cy="1"/>
          </a:xfrm>
          <a:prstGeom prst="line">
            <a:avLst/>
          </a:prstGeom>
          <a:ln w="44994">
            <a:solidFill>
              <a:srgbClr val="4F81BC"/>
            </a:solidFill>
          </a:ln>
        </p:spPr>
        <p:txBody>
          <a:bodyPr lIns="34289" rIns="34289"/>
          <a:lstStyle/>
          <a:p>
            <a:endParaRPr sz="1050"/>
          </a:p>
        </p:txBody>
      </p:sp>
      <p:sp>
        <p:nvSpPr>
          <p:cNvPr id="400" name="object 35"/>
          <p:cNvSpPr/>
          <p:nvPr/>
        </p:nvSpPr>
        <p:spPr>
          <a:xfrm>
            <a:off x="2251732" y="1110647"/>
            <a:ext cx="4871944" cy="33747"/>
          </a:xfrm>
          <a:prstGeom prst="rect">
            <a:avLst/>
          </a:prstGeom>
          <a:ln w="25400">
            <a:solidFill>
              <a:srgbClr val="385D89"/>
            </a:solidFill>
          </a:ln>
        </p:spPr>
        <p:txBody>
          <a:bodyPr lIns="34289" rIns="34289"/>
          <a:lstStyle/>
          <a:p>
            <a:endParaRPr sz="1050"/>
          </a:p>
        </p:txBody>
      </p:sp>
      <p:sp>
        <p:nvSpPr>
          <p:cNvPr id="401" name="Perceptron Convergence (Learning)…"/>
          <p:cNvSpPr txBox="1"/>
          <p:nvPr/>
        </p:nvSpPr>
        <p:spPr>
          <a:xfrm>
            <a:off x="784861" y="320642"/>
            <a:ext cx="6859248" cy="843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p>
            <a:pPr marL="1584484" marR="3810" indent="213359">
              <a:spcBef>
                <a:spcPts val="75"/>
              </a:spcBef>
              <a:defRPr sz="3200" b="1" spc="-100">
                <a:solidFill>
                  <a:srgbClr val="FF0000"/>
                </a:solidFill>
              </a:defRPr>
            </a:pPr>
            <a:r>
              <a:rPr sz="2400"/>
              <a:t>Perceptron Convergence (Learning)  </a:t>
            </a:r>
          </a:p>
          <a:p>
            <a:pPr marL="1584484" marR="3810" indent="213359" algn="ctr">
              <a:spcBef>
                <a:spcPts val="75"/>
              </a:spcBef>
              <a:defRPr sz="3200" b="1" spc="-100">
                <a:solidFill>
                  <a:srgbClr val="FF0000"/>
                </a:solidFill>
              </a:defRPr>
            </a:pPr>
            <a:r>
              <a:rPr sz="2400"/>
              <a:t>Algorithm</a:t>
            </a:r>
          </a:p>
        </p:txBody>
      </p:sp>
      <p:pic>
        <p:nvPicPr>
          <p:cNvPr id="402" name="Screenshot 2020-05-25 at 12.38.44 PM.png" descr="Screenshot 2020-05-25 at 12.38.44 PM.png"/>
          <p:cNvPicPr>
            <a:picLocks noChangeAspect="1"/>
          </p:cNvPicPr>
          <p:nvPr/>
        </p:nvPicPr>
        <p:blipFill>
          <a:blip r:embed="rId2"/>
          <a:stretch>
            <a:fillRect/>
          </a:stretch>
        </p:blipFill>
        <p:spPr>
          <a:xfrm>
            <a:off x="1295400" y="1319362"/>
            <a:ext cx="6047351" cy="3452663"/>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object 32"/>
          <p:cNvSpPr/>
          <p:nvPr/>
        </p:nvSpPr>
        <p:spPr>
          <a:xfrm>
            <a:off x="2251732" y="213120"/>
            <a:ext cx="4871944" cy="1"/>
          </a:xfrm>
          <a:prstGeom prst="line">
            <a:avLst/>
          </a:prstGeom>
          <a:ln w="44994">
            <a:solidFill>
              <a:srgbClr val="4F81BC"/>
            </a:solidFill>
          </a:ln>
        </p:spPr>
        <p:txBody>
          <a:bodyPr lIns="34289" rIns="34289"/>
          <a:lstStyle/>
          <a:p>
            <a:endParaRPr sz="1050"/>
          </a:p>
        </p:txBody>
      </p:sp>
      <p:sp>
        <p:nvSpPr>
          <p:cNvPr id="405" name="object 33"/>
          <p:cNvSpPr/>
          <p:nvPr/>
        </p:nvSpPr>
        <p:spPr>
          <a:xfrm>
            <a:off x="2251732" y="196247"/>
            <a:ext cx="4871944" cy="33746"/>
          </a:xfrm>
          <a:prstGeom prst="rect">
            <a:avLst/>
          </a:prstGeom>
          <a:ln w="25400">
            <a:solidFill>
              <a:srgbClr val="385D89"/>
            </a:solidFill>
          </a:ln>
        </p:spPr>
        <p:txBody>
          <a:bodyPr lIns="34289" rIns="34289"/>
          <a:lstStyle/>
          <a:p>
            <a:endParaRPr sz="1050"/>
          </a:p>
        </p:txBody>
      </p:sp>
      <p:sp>
        <p:nvSpPr>
          <p:cNvPr id="406" name="object 34"/>
          <p:cNvSpPr/>
          <p:nvPr/>
        </p:nvSpPr>
        <p:spPr>
          <a:xfrm>
            <a:off x="2251732" y="1127520"/>
            <a:ext cx="4871944" cy="1"/>
          </a:xfrm>
          <a:prstGeom prst="line">
            <a:avLst/>
          </a:prstGeom>
          <a:ln w="44994">
            <a:solidFill>
              <a:srgbClr val="4F81BC"/>
            </a:solidFill>
          </a:ln>
        </p:spPr>
        <p:txBody>
          <a:bodyPr lIns="34289" rIns="34289"/>
          <a:lstStyle/>
          <a:p>
            <a:endParaRPr sz="1050"/>
          </a:p>
        </p:txBody>
      </p:sp>
      <p:sp>
        <p:nvSpPr>
          <p:cNvPr id="407" name="object 35"/>
          <p:cNvSpPr/>
          <p:nvPr/>
        </p:nvSpPr>
        <p:spPr>
          <a:xfrm>
            <a:off x="2251732" y="1110647"/>
            <a:ext cx="4871944" cy="33747"/>
          </a:xfrm>
          <a:prstGeom prst="rect">
            <a:avLst/>
          </a:prstGeom>
          <a:ln w="25400">
            <a:solidFill>
              <a:srgbClr val="385D89"/>
            </a:solidFill>
          </a:ln>
        </p:spPr>
        <p:txBody>
          <a:bodyPr lIns="34289" rIns="34289"/>
          <a:lstStyle/>
          <a:p>
            <a:endParaRPr sz="1050"/>
          </a:p>
        </p:txBody>
      </p:sp>
      <p:sp>
        <p:nvSpPr>
          <p:cNvPr id="408" name="Perceptron Convergence (Learning)…"/>
          <p:cNvSpPr txBox="1"/>
          <p:nvPr/>
        </p:nvSpPr>
        <p:spPr>
          <a:xfrm>
            <a:off x="784861" y="320642"/>
            <a:ext cx="6859248" cy="843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p>
            <a:pPr marL="1584484" marR="3810" indent="213359">
              <a:spcBef>
                <a:spcPts val="75"/>
              </a:spcBef>
              <a:defRPr sz="3200" b="1" spc="-100">
                <a:solidFill>
                  <a:srgbClr val="FF0000"/>
                </a:solidFill>
              </a:defRPr>
            </a:pPr>
            <a:r>
              <a:rPr sz="2400"/>
              <a:t>Perceptron Convergence (Learning)  </a:t>
            </a:r>
          </a:p>
          <a:p>
            <a:pPr marL="1584484" marR="3810" indent="213359" algn="ctr">
              <a:spcBef>
                <a:spcPts val="75"/>
              </a:spcBef>
              <a:defRPr sz="3200" b="1" spc="-100">
                <a:solidFill>
                  <a:srgbClr val="FF0000"/>
                </a:solidFill>
              </a:defRPr>
            </a:pPr>
            <a:r>
              <a:rPr sz="2400"/>
              <a:t>Algorithm</a:t>
            </a:r>
          </a:p>
        </p:txBody>
      </p:sp>
      <p:pic>
        <p:nvPicPr>
          <p:cNvPr id="409" name="Screenshot 2020-05-25 at 12.39.47 PM.png" descr="Screenshot 2020-05-25 at 12.39.47 PM.png"/>
          <p:cNvPicPr>
            <a:picLocks noChangeAspect="1"/>
          </p:cNvPicPr>
          <p:nvPr/>
        </p:nvPicPr>
        <p:blipFill>
          <a:blip r:embed="rId2"/>
          <a:stretch>
            <a:fillRect/>
          </a:stretch>
        </p:blipFill>
        <p:spPr>
          <a:xfrm>
            <a:off x="1571626" y="1336794"/>
            <a:ext cx="5756732" cy="3101292"/>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object 2"/>
          <p:cNvSpPr txBox="1"/>
          <p:nvPr/>
        </p:nvSpPr>
        <p:spPr>
          <a:xfrm>
            <a:off x="1070234" y="3677888"/>
            <a:ext cx="3379085" cy="114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R="3810" indent="9525">
              <a:lnSpc>
                <a:spcPts val="2100"/>
              </a:lnSpc>
              <a:spcBef>
                <a:spcPts val="525"/>
              </a:spcBef>
              <a:defRPr sz="3000"/>
            </a:pPr>
            <a:r>
              <a:rPr sz="2250" dirty="0"/>
              <a:t>is the </a:t>
            </a:r>
            <a:r>
              <a:rPr sz="2250" spc="-4" dirty="0"/>
              <a:t>decision  boundary </a:t>
            </a:r>
            <a:r>
              <a:rPr sz="2250" spc="-19" dirty="0"/>
              <a:t>for </a:t>
            </a:r>
            <a:r>
              <a:rPr sz="2250" dirty="0"/>
              <a:t>a</a:t>
            </a:r>
            <a:r>
              <a:rPr sz="2250" spc="-38" dirty="0"/>
              <a:t> </a:t>
            </a:r>
            <a:r>
              <a:rPr sz="2250" spc="-8" dirty="0"/>
              <a:t>two  </a:t>
            </a:r>
            <a:r>
              <a:rPr sz="2250" dirty="0"/>
              <a:t>class</a:t>
            </a:r>
            <a:r>
              <a:rPr sz="2250" spc="-34" dirty="0"/>
              <a:t> </a:t>
            </a:r>
            <a:r>
              <a:rPr sz="2250" spc="-4" dirty="0"/>
              <a:t>classification</a:t>
            </a:r>
            <a:r>
              <a:rPr lang="en-US" sz="2250" spc="-4" dirty="0"/>
              <a:t> </a:t>
            </a:r>
            <a:r>
              <a:rPr lang="en-IN" sz="2250" dirty="0"/>
              <a:t>problem.</a:t>
            </a:r>
          </a:p>
          <a:p>
            <a:pPr marR="3810" indent="9525">
              <a:lnSpc>
                <a:spcPts val="2100"/>
              </a:lnSpc>
              <a:spcBef>
                <a:spcPts val="525"/>
              </a:spcBef>
              <a:defRPr sz="3000"/>
            </a:pPr>
            <a:endParaRPr sz="2250" spc="-4" dirty="0"/>
          </a:p>
        </p:txBody>
      </p:sp>
      <p:sp>
        <p:nvSpPr>
          <p:cNvPr id="412" name="object 3"/>
          <p:cNvSpPr txBox="1"/>
          <p:nvPr/>
        </p:nvSpPr>
        <p:spPr>
          <a:xfrm>
            <a:off x="1259393" y="1210627"/>
            <a:ext cx="2853255" cy="6835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266224" indent="-257175">
              <a:spcBef>
                <a:spcPts val="75"/>
              </a:spcBef>
              <a:buSzPct val="100000"/>
              <a:buFont typeface="Arial"/>
              <a:buChar char="•"/>
              <a:tabLst>
                <a:tab pos="257175" algn="l"/>
                <a:tab pos="266700" algn="l"/>
              </a:tabLst>
              <a:defRPr sz="3000" spc="-5"/>
            </a:pPr>
            <a:r>
              <a:rPr sz="2250" dirty="0"/>
              <a:t>The</a:t>
            </a:r>
            <a:r>
              <a:rPr sz="2250" spc="-64" dirty="0"/>
              <a:t> </a:t>
            </a:r>
            <a:r>
              <a:rPr sz="2250" spc="-8" dirty="0"/>
              <a:t>hyper-plane</a:t>
            </a:r>
          </a:p>
          <a:p>
            <a:pPr indent="332423">
              <a:spcBef>
                <a:spcPts val="1125"/>
              </a:spcBef>
              <a:defRPr sz="1700" i="1" spc="25">
                <a:latin typeface="Times New Roman"/>
                <a:ea typeface="Times New Roman"/>
                <a:cs typeface="Times New Roman"/>
                <a:sym typeface="Times New Roman"/>
              </a:defRPr>
            </a:pPr>
            <a:r>
              <a:rPr sz="1275" dirty="0"/>
              <a:t>m</a:t>
            </a:r>
          </a:p>
        </p:txBody>
      </p:sp>
      <p:sp>
        <p:nvSpPr>
          <p:cNvPr id="413" name="object 4"/>
          <p:cNvSpPr txBox="1"/>
          <p:nvPr/>
        </p:nvSpPr>
        <p:spPr>
          <a:xfrm>
            <a:off x="1547812" y="1728291"/>
            <a:ext cx="2736964" cy="152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30480">
              <a:spcBef>
                <a:spcPts val="450"/>
              </a:spcBef>
              <a:defRPr sz="6600" spc="644" baseline="-8838">
                <a:latin typeface="Symbol"/>
                <a:ea typeface="Symbol"/>
                <a:cs typeface="Symbol"/>
                <a:sym typeface="Symbol"/>
              </a:defRPr>
            </a:pPr>
            <a:r>
              <a:rPr sz="4950" dirty="0" err="1"/>
              <a:t>å</a:t>
            </a:r>
            <a:r>
              <a:rPr sz="2175" i="1" spc="-116" dirty="0" err="1">
                <a:latin typeface="Times New Roman"/>
                <a:ea typeface="Times New Roman"/>
                <a:cs typeface="Times New Roman"/>
                <a:sym typeface="Times New Roman"/>
              </a:rPr>
              <a:t>w</a:t>
            </a:r>
            <a:r>
              <a:rPr sz="1875" i="1" spc="11" baseline="-26142" dirty="0" err="1">
                <a:latin typeface="Times New Roman"/>
                <a:ea typeface="Times New Roman"/>
                <a:cs typeface="Times New Roman"/>
                <a:sym typeface="Times New Roman"/>
              </a:rPr>
              <a:t>i</a:t>
            </a:r>
            <a:r>
              <a:rPr sz="1875" i="1" spc="-134" baseline="-26142" dirty="0">
                <a:latin typeface="Times New Roman"/>
                <a:ea typeface="Times New Roman"/>
                <a:cs typeface="Times New Roman"/>
                <a:sym typeface="Times New Roman"/>
              </a:rPr>
              <a:t> </a:t>
            </a:r>
            <a:r>
              <a:rPr sz="2175" i="1" spc="-45" dirty="0">
                <a:latin typeface="Times New Roman"/>
                <a:ea typeface="Times New Roman"/>
                <a:cs typeface="Times New Roman"/>
                <a:sym typeface="Times New Roman"/>
              </a:rPr>
              <a:t>x</a:t>
            </a:r>
            <a:r>
              <a:rPr sz="1875" i="1" spc="11" baseline="-26142" dirty="0">
                <a:latin typeface="Times New Roman"/>
                <a:ea typeface="Times New Roman"/>
                <a:cs typeface="Times New Roman"/>
                <a:sym typeface="Times New Roman"/>
              </a:rPr>
              <a:t>i</a:t>
            </a:r>
            <a:r>
              <a:rPr sz="1875" i="1" baseline="-26142" dirty="0">
                <a:latin typeface="Times New Roman"/>
                <a:ea typeface="Times New Roman"/>
                <a:cs typeface="Times New Roman"/>
                <a:sym typeface="Times New Roman"/>
              </a:rPr>
              <a:t>  </a:t>
            </a:r>
            <a:r>
              <a:rPr sz="2175" spc="19" dirty="0"/>
              <a:t>+</a:t>
            </a:r>
            <a:r>
              <a:rPr sz="2175" spc="-191" dirty="0">
                <a:latin typeface="Times New Roman"/>
                <a:ea typeface="Times New Roman"/>
                <a:cs typeface="Times New Roman"/>
                <a:sym typeface="Times New Roman"/>
              </a:rPr>
              <a:t> </a:t>
            </a:r>
            <a:r>
              <a:rPr sz="2175" i="1" spc="19" dirty="0">
                <a:latin typeface="Times New Roman"/>
                <a:ea typeface="Times New Roman"/>
                <a:cs typeface="Times New Roman"/>
                <a:sym typeface="Times New Roman"/>
              </a:rPr>
              <a:t>b</a:t>
            </a:r>
            <a:r>
              <a:rPr sz="2175" i="1" spc="-26" dirty="0">
                <a:latin typeface="Times New Roman"/>
                <a:ea typeface="Times New Roman"/>
                <a:cs typeface="Times New Roman"/>
                <a:sym typeface="Times New Roman"/>
              </a:rPr>
              <a:t> </a:t>
            </a:r>
            <a:r>
              <a:rPr sz="2175" spc="19" dirty="0"/>
              <a:t>=</a:t>
            </a:r>
            <a:r>
              <a:rPr sz="2175" spc="-68" dirty="0">
                <a:latin typeface="Times New Roman"/>
                <a:ea typeface="Times New Roman"/>
                <a:cs typeface="Times New Roman"/>
                <a:sym typeface="Times New Roman"/>
              </a:rPr>
              <a:t> </a:t>
            </a:r>
            <a:r>
              <a:rPr sz="2175" spc="19" dirty="0">
                <a:latin typeface="Times New Roman"/>
                <a:ea typeface="Times New Roman"/>
                <a:cs typeface="Times New Roman"/>
                <a:sym typeface="Times New Roman"/>
              </a:rPr>
              <a:t>0</a:t>
            </a:r>
            <a:endParaRPr sz="2175" spc="212" baseline="-12458" dirty="0">
              <a:latin typeface="Times New Roman"/>
              <a:ea typeface="Times New Roman"/>
              <a:cs typeface="Times New Roman"/>
              <a:sym typeface="Times New Roman"/>
            </a:endParaRPr>
          </a:p>
          <a:p>
            <a:pPr indent="78104">
              <a:spcBef>
                <a:spcPts val="150"/>
              </a:spcBef>
              <a:defRPr sz="1700" i="1" spc="10">
                <a:latin typeface="Times New Roman"/>
                <a:ea typeface="Times New Roman"/>
                <a:cs typeface="Times New Roman"/>
                <a:sym typeface="Times New Roman"/>
              </a:defRPr>
            </a:pPr>
            <a:r>
              <a:rPr sz="1275" dirty="0" err="1"/>
              <a:t>i</a:t>
            </a:r>
            <a:r>
              <a:rPr sz="1275" dirty="0">
                <a:latin typeface="Symbol"/>
                <a:ea typeface="Symbol"/>
                <a:cs typeface="Symbol"/>
                <a:sym typeface="Symbol"/>
              </a:rPr>
              <a:t>=</a:t>
            </a:r>
            <a:r>
              <a:rPr sz="1275" dirty="0"/>
              <a:t>1</a:t>
            </a:r>
          </a:p>
          <a:p>
            <a:pPr indent="28575">
              <a:spcBef>
                <a:spcPts val="375"/>
              </a:spcBef>
              <a:defRPr sz="2900" spc="15">
                <a:latin typeface="Times New Roman"/>
                <a:ea typeface="Times New Roman"/>
                <a:cs typeface="Times New Roman"/>
                <a:sym typeface="Times New Roman"/>
              </a:defRPr>
            </a:pPr>
            <a:r>
              <a:rPr sz="2175" dirty="0"/>
              <a:t>or</a:t>
            </a:r>
          </a:p>
          <a:p>
            <a:pPr indent="37148">
              <a:spcBef>
                <a:spcPts val="600"/>
              </a:spcBef>
              <a:defRPr sz="2900" i="1" spc="-85">
                <a:latin typeface="Times New Roman"/>
                <a:ea typeface="Times New Roman"/>
                <a:cs typeface="Times New Roman"/>
                <a:sym typeface="Times New Roman"/>
              </a:defRPr>
            </a:pPr>
            <a:r>
              <a:rPr sz="2175" dirty="0"/>
              <a:t>w</a:t>
            </a:r>
            <a:r>
              <a:rPr sz="1875" spc="-95" baseline="-26142" dirty="0"/>
              <a:t>1</a:t>
            </a:r>
            <a:r>
              <a:rPr sz="2175" dirty="0"/>
              <a:t>x</a:t>
            </a:r>
            <a:r>
              <a:rPr sz="1875" spc="-95" baseline="-26142" dirty="0"/>
              <a:t>1 </a:t>
            </a:r>
            <a:r>
              <a:rPr sz="2175" spc="19" dirty="0">
                <a:latin typeface="Symbol"/>
                <a:ea typeface="Symbol"/>
                <a:cs typeface="Symbol"/>
                <a:sym typeface="Symbol"/>
              </a:rPr>
              <a:t>+</a:t>
            </a:r>
            <a:r>
              <a:rPr sz="2175" spc="19" dirty="0"/>
              <a:t> </a:t>
            </a:r>
            <a:r>
              <a:rPr sz="2175" spc="-34" dirty="0"/>
              <a:t>w</a:t>
            </a:r>
            <a:r>
              <a:rPr sz="1875" spc="-50" baseline="-26142" dirty="0"/>
              <a:t>2 </a:t>
            </a:r>
            <a:r>
              <a:rPr sz="2175" spc="4" dirty="0"/>
              <a:t>x</a:t>
            </a:r>
            <a:r>
              <a:rPr sz="1875" spc="5" baseline="-26142" dirty="0"/>
              <a:t>2 </a:t>
            </a:r>
            <a:r>
              <a:rPr sz="2175" spc="19" dirty="0">
                <a:latin typeface="Symbol"/>
                <a:ea typeface="Symbol"/>
                <a:cs typeface="Symbol"/>
                <a:sym typeface="Symbol"/>
              </a:rPr>
              <a:t>+</a:t>
            </a:r>
            <a:r>
              <a:rPr sz="2175" spc="19" dirty="0"/>
              <a:t> b </a:t>
            </a:r>
            <a:r>
              <a:rPr sz="2175" spc="19" dirty="0">
                <a:latin typeface="Symbol"/>
                <a:ea typeface="Symbol"/>
                <a:cs typeface="Symbol"/>
                <a:sym typeface="Symbol"/>
              </a:rPr>
              <a:t>=</a:t>
            </a:r>
            <a:r>
              <a:rPr sz="2175" spc="-330" dirty="0"/>
              <a:t> </a:t>
            </a:r>
            <a:r>
              <a:rPr sz="2175" spc="19" dirty="0"/>
              <a:t>0</a:t>
            </a:r>
          </a:p>
        </p:txBody>
      </p:sp>
      <p:sp>
        <p:nvSpPr>
          <p:cNvPr id="414" name="object 5"/>
          <p:cNvSpPr txBox="1"/>
          <p:nvPr/>
        </p:nvSpPr>
        <p:spPr>
          <a:xfrm>
            <a:off x="6126480" y="1454087"/>
            <a:ext cx="263367"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28575">
              <a:defRPr sz="2800" i="1"/>
            </a:pPr>
            <a:r>
              <a:rPr sz="2100"/>
              <a:t>x</a:t>
            </a:r>
            <a:r>
              <a:rPr sz="2025" baseline="-21020"/>
              <a:t>2</a:t>
            </a:r>
          </a:p>
        </p:txBody>
      </p:sp>
      <p:sp>
        <p:nvSpPr>
          <p:cNvPr id="415" name="object 6"/>
          <p:cNvSpPr txBox="1"/>
          <p:nvPr/>
        </p:nvSpPr>
        <p:spPr>
          <a:xfrm>
            <a:off x="7530560" y="2967666"/>
            <a:ext cx="263367"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28575">
              <a:defRPr sz="2800" i="1" spc="5"/>
            </a:pPr>
            <a:r>
              <a:rPr sz="2100"/>
              <a:t>x</a:t>
            </a:r>
            <a:r>
              <a:rPr sz="2025" spc="5" baseline="-21020"/>
              <a:t>1</a:t>
            </a:r>
          </a:p>
        </p:txBody>
      </p:sp>
      <p:sp>
        <p:nvSpPr>
          <p:cNvPr id="416" name="object 7"/>
          <p:cNvSpPr/>
          <p:nvPr/>
        </p:nvSpPr>
        <p:spPr>
          <a:xfrm>
            <a:off x="4733925" y="1653826"/>
            <a:ext cx="2700338" cy="2700290"/>
          </a:xfrm>
          <a:prstGeom prst="rect">
            <a:avLst/>
          </a:prstGeom>
          <a:blipFill>
            <a:blip r:embed="rId2"/>
            <a:stretch>
              <a:fillRect/>
            </a:stretch>
          </a:blipFill>
          <a:ln w="12700">
            <a:miter lim="400000"/>
          </a:ln>
        </p:spPr>
        <p:txBody>
          <a:bodyPr lIns="34289" rIns="34289"/>
          <a:lstStyle/>
          <a:p>
            <a:endParaRPr sz="1050"/>
          </a:p>
        </p:txBody>
      </p:sp>
      <p:sp>
        <p:nvSpPr>
          <p:cNvPr id="417" name="object 8"/>
          <p:cNvSpPr/>
          <p:nvPr/>
        </p:nvSpPr>
        <p:spPr>
          <a:xfrm>
            <a:off x="4733925" y="1653826"/>
            <a:ext cx="2700338" cy="27002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553" y="0"/>
                </a:lnTo>
                <a:lnTo>
                  <a:pt x="21600" y="0"/>
                </a:lnTo>
                <a:lnTo>
                  <a:pt x="21600" y="21600"/>
                </a:lnTo>
                <a:lnTo>
                  <a:pt x="0" y="21600"/>
                </a:lnTo>
                <a:close/>
              </a:path>
            </a:pathLst>
          </a:custGeom>
          <a:ln>
            <a:solidFill>
              <a:srgbClr val="000000"/>
            </a:solidFill>
          </a:ln>
        </p:spPr>
        <p:txBody>
          <a:bodyPr lIns="34289" rIns="34289"/>
          <a:lstStyle/>
          <a:p>
            <a:endParaRPr sz="1050"/>
          </a:p>
        </p:txBody>
      </p:sp>
      <p:sp>
        <p:nvSpPr>
          <p:cNvPr id="418" name="object 9"/>
          <p:cNvSpPr/>
          <p:nvPr/>
        </p:nvSpPr>
        <p:spPr>
          <a:xfrm>
            <a:off x="4787551" y="3057525"/>
            <a:ext cx="2808637" cy="0"/>
          </a:xfrm>
          <a:prstGeom prst="line">
            <a:avLst/>
          </a:prstGeom>
          <a:ln>
            <a:solidFill>
              <a:srgbClr val="000000"/>
            </a:solidFill>
          </a:ln>
        </p:spPr>
        <p:txBody>
          <a:bodyPr lIns="34289" rIns="34289"/>
          <a:lstStyle/>
          <a:p>
            <a:endParaRPr sz="1050"/>
          </a:p>
        </p:txBody>
      </p:sp>
      <p:sp>
        <p:nvSpPr>
          <p:cNvPr id="419" name="object 10"/>
          <p:cNvSpPr/>
          <p:nvPr/>
        </p:nvSpPr>
        <p:spPr>
          <a:xfrm flipV="1">
            <a:off x="6084094" y="1707356"/>
            <a:ext cx="0" cy="2700338"/>
          </a:xfrm>
          <a:prstGeom prst="line">
            <a:avLst/>
          </a:prstGeom>
          <a:ln>
            <a:solidFill>
              <a:srgbClr val="000000"/>
            </a:solidFill>
          </a:ln>
        </p:spPr>
        <p:txBody>
          <a:bodyPr lIns="34289" rIns="34289"/>
          <a:lstStyle/>
          <a:p>
            <a:endParaRPr sz="1050"/>
          </a:p>
        </p:txBody>
      </p:sp>
      <p:sp>
        <p:nvSpPr>
          <p:cNvPr id="420" name="object 11"/>
          <p:cNvSpPr/>
          <p:nvPr/>
        </p:nvSpPr>
        <p:spPr>
          <a:xfrm flipV="1">
            <a:off x="4733925" y="1653730"/>
            <a:ext cx="1944340" cy="2700386"/>
          </a:xfrm>
          <a:prstGeom prst="line">
            <a:avLst/>
          </a:prstGeom>
          <a:ln>
            <a:solidFill>
              <a:srgbClr val="000000"/>
            </a:solidFill>
          </a:ln>
        </p:spPr>
        <p:txBody>
          <a:bodyPr lIns="34289" rIns="34289"/>
          <a:lstStyle/>
          <a:p>
            <a:endParaRPr sz="1050"/>
          </a:p>
        </p:txBody>
      </p:sp>
      <p:sp>
        <p:nvSpPr>
          <p:cNvPr id="421" name="object 12"/>
          <p:cNvSpPr txBox="1"/>
          <p:nvPr/>
        </p:nvSpPr>
        <p:spPr>
          <a:xfrm>
            <a:off x="6090857" y="3021426"/>
            <a:ext cx="154306"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defRPr sz="2800" i="1" spc="-5"/>
            </a:lvl1pPr>
          </a:lstStyle>
          <a:p>
            <a:r>
              <a:rPr sz="2100"/>
              <a:t>0</a:t>
            </a:r>
          </a:p>
        </p:txBody>
      </p:sp>
      <p:sp>
        <p:nvSpPr>
          <p:cNvPr id="422" name="object 13"/>
          <p:cNvSpPr txBox="1"/>
          <p:nvPr/>
        </p:nvSpPr>
        <p:spPr>
          <a:xfrm>
            <a:off x="6273735" y="3615557"/>
            <a:ext cx="887731"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28575">
              <a:defRPr sz="2800" spc="-5"/>
            </a:pPr>
            <a:r>
              <a:rPr sz="2100"/>
              <a:t>Class</a:t>
            </a:r>
            <a:r>
              <a:rPr sz="2100" spc="-38"/>
              <a:t> </a:t>
            </a:r>
            <a:r>
              <a:rPr sz="2100" i="1" spc="4"/>
              <a:t>C</a:t>
            </a:r>
            <a:r>
              <a:rPr sz="2025" i="1" spc="5" baseline="-21020"/>
              <a:t>2</a:t>
            </a:r>
          </a:p>
        </p:txBody>
      </p:sp>
      <p:sp>
        <p:nvSpPr>
          <p:cNvPr id="423" name="object 14"/>
          <p:cNvSpPr txBox="1"/>
          <p:nvPr/>
        </p:nvSpPr>
        <p:spPr>
          <a:xfrm>
            <a:off x="4725734" y="2048446"/>
            <a:ext cx="758667"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9525">
              <a:defRPr sz="2800" spc="-5"/>
            </a:pPr>
            <a:r>
              <a:rPr sz="2100"/>
              <a:t>Class</a:t>
            </a:r>
            <a:r>
              <a:rPr sz="2100" spc="-53"/>
              <a:t> </a:t>
            </a:r>
            <a:r>
              <a:rPr sz="2100" i="1"/>
              <a:t>C</a:t>
            </a:r>
          </a:p>
        </p:txBody>
      </p:sp>
      <p:sp>
        <p:nvSpPr>
          <p:cNvPr id="424" name="object 15"/>
          <p:cNvSpPr txBox="1"/>
          <p:nvPr/>
        </p:nvSpPr>
        <p:spPr>
          <a:xfrm>
            <a:off x="5465445" y="2203990"/>
            <a:ext cx="109538" cy="161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i="1" spc="10"/>
            </a:lvl1pPr>
          </a:lstStyle>
          <a:p>
            <a:r>
              <a:rPr sz="1050"/>
              <a:t>1</a:t>
            </a:r>
          </a:p>
        </p:txBody>
      </p:sp>
      <p:grpSp>
        <p:nvGrpSpPr>
          <p:cNvPr id="429" name="object 16"/>
          <p:cNvGrpSpPr/>
          <p:nvPr/>
        </p:nvGrpSpPr>
        <p:grpSpPr>
          <a:xfrm>
            <a:off x="4342638" y="3082576"/>
            <a:ext cx="931831" cy="460726"/>
            <a:chOff x="0" y="0"/>
            <a:chExt cx="1242439" cy="614300"/>
          </a:xfrm>
        </p:grpSpPr>
        <p:sp>
          <p:nvSpPr>
            <p:cNvPr id="425" name="Shape"/>
            <p:cNvSpPr/>
            <p:nvPr/>
          </p:nvSpPr>
          <p:spPr>
            <a:xfrm>
              <a:off x="1165225" y="557690"/>
              <a:ext cx="77215" cy="56611"/>
            </a:xfrm>
            <a:custGeom>
              <a:avLst/>
              <a:gdLst/>
              <a:ahLst/>
              <a:cxnLst>
                <a:cxn ang="0">
                  <a:pos x="wd2" y="hd2"/>
                </a:cxn>
                <a:cxn ang="5400000">
                  <a:pos x="wd2" y="hd2"/>
                </a:cxn>
                <a:cxn ang="10800000">
                  <a:pos x="wd2" y="hd2"/>
                </a:cxn>
                <a:cxn ang="16200000">
                  <a:pos x="wd2" y="hd2"/>
                </a:cxn>
              </a:cxnLst>
              <a:rect l="0" t="0" r="r" b="b"/>
              <a:pathLst>
                <a:path w="21600" h="21600" extrusionOk="0">
                  <a:moveTo>
                    <a:pt x="7294" y="0"/>
                  </a:moveTo>
                  <a:lnTo>
                    <a:pt x="0" y="7935"/>
                  </a:lnTo>
                  <a:lnTo>
                    <a:pt x="21600" y="21600"/>
                  </a:lnTo>
                  <a:lnTo>
                    <a:pt x="18830" y="3767"/>
                  </a:lnTo>
                  <a:lnTo>
                    <a:pt x="9521" y="3767"/>
                  </a:lnTo>
                  <a:lnTo>
                    <a:pt x="7294" y="0"/>
                  </a:lnTo>
                  <a:close/>
                </a:path>
              </a:pathLst>
            </a:custGeom>
            <a:solidFill>
              <a:srgbClr val="000000"/>
            </a:solidFill>
            <a:ln w="12700" cap="flat">
              <a:noFill/>
              <a:miter lim="400000"/>
            </a:ln>
            <a:effectLst/>
          </p:spPr>
          <p:txBody>
            <a:bodyPr wrap="square" lIns="34289" tIns="34289" rIns="34289" bIns="34289" numCol="1" anchor="t">
              <a:noAutofit/>
            </a:bodyPr>
            <a:lstStyle/>
            <a:p>
              <a:endParaRPr sz="1050"/>
            </a:p>
          </p:txBody>
        </p:sp>
        <p:sp>
          <p:nvSpPr>
            <p:cNvPr id="426" name="Shape"/>
            <p:cNvSpPr/>
            <p:nvPr/>
          </p:nvSpPr>
          <p:spPr>
            <a:xfrm>
              <a:off x="1191301" y="551759"/>
              <a:ext cx="15327" cy="15805"/>
            </a:xfrm>
            <a:custGeom>
              <a:avLst/>
              <a:gdLst/>
              <a:ahLst/>
              <a:cxnLst>
                <a:cxn ang="0">
                  <a:pos x="wd2" y="hd2"/>
                </a:cxn>
                <a:cxn ang="5400000">
                  <a:pos x="wd2" y="hd2"/>
                </a:cxn>
                <a:cxn ang="10800000">
                  <a:pos x="wd2" y="hd2"/>
                </a:cxn>
                <a:cxn ang="16200000">
                  <a:pos x="wd2" y="hd2"/>
                </a:cxn>
              </a:cxnLst>
              <a:rect l="0" t="0" r="r" b="b"/>
              <a:pathLst>
                <a:path w="21600" h="21600" extrusionOk="0">
                  <a:moveTo>
                    <a:pt x="10481" y="0"/>
                  </a:moveTo>
                  <a:lnTo>
                    <a:pt x="0" y="8106"/>
                  </a:lnTo>
                  <a:lnTo>
                    <a:pt x="11219" y="21600"/>
                  </a:lnTo>
                  <a:lnTo>
                    <a:pt x="21600" y="13442"/>
                  </a:lnTo>
                  <a:lnTo>
                    <a:pt x="10481" y="0"/>
                  </a:lnTo>
                  <a:close/>
                </a:path>
              </a:pathLst>
            </a:custGeom>
            <a:solidFill>
              <a:srgbClr val="000000"/>
            </a:solidFill>
            <a:ln w="12700" cap="flat">
              <a:noFill/>
              <a:miter lim="400000"/>
            </a:ln>
            <a:effectLst/>
          </p:spPr>
          <p:txBody>
            <a:bodyPr wrap="square" lIns="34289" tIns="34289" rIns="34289" bIns="34289" numCol="1" anchor="t">
              <a:noAutofit/>
            </a:bodyPr>
            <a:lstStyle/>
            <a:p>
              <a:endParaRPr sz="1050"/>
            </a:p>
          </p:txBody>
        </p:sp>
        <p:sp>
          <p:nvSpPr>
            <p:cNvPr id="427" name="Shape"/>
            <p:cNvSpPr/>
            <p:nvPr/>
          </p:nvSpPr>
          <p:spPr>
            <a:xfrm>
              <a:off x="1198737" y="530987"/>
              <a:ext cx="33801" cy="36577"/>
            </a:xfrm>
            <a:custGeom>
              <a:avLst/>
              <a:gdLst/>
              <a:ahLst/>
              <a:cxnLst>
                <a:cxn ang="0">
                  <a:pos x="wd2" y="hd2"/>
                </a:cxn>
                <a:cxn ang="5400000">
                  <a:pos x="wd2" y="hd2"/>
                </a:cxn>
                <a:cxn ang="10800000">
                  <a:pos x="wd2" y="hd2"/>
                </a:cxn>
                <a:cxn ang="16200000">
                  <a:pos x="wd2" y="hd2"/>
                </a:cxn>
              </a:cxnLst>
              <a:rect l="0" t="0" r="r" b="b"/>
              <a:pathLst>
                <a:path w="21600" h="21600" extrusionOk="0">
                  <a:moveTo>
                    <a:pt x="16647" y="0"/>
                  </a:moveTo>
                  <a:lnTo>
                    <a:pt x="0" y="12267"/>
                  </a:lnTo>
                  <a:lnTo>
                    <a:pt x="5041" y="18075"/>
                  </a:lnTo>
                  <a:lnTo>
                    <a:pt x="334" y="21600"/>
                  </a:lnTo>
                  <a:lnTo>
                    <a:pt x="21600" y="21600"/>
                  </a:lnTo>
                  <a:lnTo>
                    <a:pt x="16647" y="0"/>
                  </a:lnTo>
                  <a:close/>
                </a:path>
              </a:pathLst>
            </a:custGeom>
            <a:solidFill>
              <a:srgbClr val="000000"/>
            </a:solidFill>
            <a:ln w="12700" cap="flat">
              <a:noFill/>
              <a:miter lim="400000"/>
            </a:ln>
            <a:effectLst/>
          </p:spPr>
          <p:txBody>
            <a:bodyPr wrap="square" lIns="34289" tIns="34289" rIns="34289" bIns="34289" numCol="1" anchor="t">
              <a:noAutofit/>
            </a:bodyPr>
            <a:lstStyle/>
            <a:p>
              <a:endParaRPr sz="1050"/>
            </a:p>
          </p:txBody>
        </p:sp>
        <p:sp>
          <p:nvSpPr>
            <p:cNvPr id="428" name="Shape"/>
            <p:cNvSpPr/>
            <p:nvPr/>
          </p:nvSpPr>
          <p:spPr>
            <a:xfrm>
              <a:off x="0" y="0"/>
              <a:ext cx="1198738" cy="557691"/>
            </a:xfrm>
            <a:custGeom>
              <a:avLst/>
              <a:gdLst/>
              <a:ahLst/>
              <a:cxnLst>
                <a:cxn ang="0">
                  <a:pos x="wd2" y="hd2"/>
                </a:cxn>
                <a:cxn ang="5400000">
                  <a:pos x="wd2" y="hd2"/>
                </a:cxn>
                <a:cxn ang="10800000">
                  <a:pos x="wd2" y="hd2"/>
                </a:cxn>
                <a:cxn ang="16200000">
                  <a:pos x="wd2" y="hd2"/>
                </a:cxn>
              </a:cxnLst>
              <a:rect l="0" t="0" r="r" b="b"/>
              <a:pathLst>
                <a:path w="21600" h="21600" extrusionOk="0">
                  <a:moveTo>
                    <a:pt x="37" y="0"/>
                  </a:moveTo>
                  <a:lnTo>
                    <a:pt x="0" y="364"/>
                  </a:lnTo>
                  <a:lnTo>
                    <a:pt x="3131" y="1899"/>
                  </a:lnTo>
                  <a:lnTo>
                    <a:pt x="6186" y="3492"/>
                  </a:lnTo>
                  <a:lnTo>
                    <a:pt x="8144" y="4609"/>
                  </a:lnTo>
                  <a:lnTo>
                    <a:pt x="9094" y="5189"/>
                  </a:lnTo>
                  <a:lnTo>
                    <a:pt x="10014" y="5780"/>
                  </a:lnTo>
                  <a:lnTo>
                    <a:pt x="10911" y="6395"/>
                  </a:lnTo>
                  <a:lnTo>
                    <a:pt x="11778" y="7029"/>
                  </a:lnTo>
                  <a:lnTo>
                    <a:pt x="12611" y="7683"/>
                  </a:lnTo>
                  <a:lnTo>
                    <a:pt x="13410" y="8357"/>
                  </a:lnTo>
                  <a:lnTo>
                    <a:pt x="14170" y="9056"/>
                  </a:lnTo>
                  <a:lnTo>
                    <a:pt x="14886" y="9784"/>
                  </a:lnTo>
                  <a:lnTo>
                    <a:pt x="15561" y="10536"/>
                  </a:lnTo>
                  <a:lnTo>
                    <a:pt x="16197" y="11313"/>
                  </a:lnTo>
                  <a:lnTo>
                    <a:pt x="16792" y="12115"/>
                  </a:lnTo>
                  <a:lnTo>
                    <a:pt x="17879" y="13783"/>
                  </a:lnTo>
                  <a:lnTo>
                    <a:pt x="18847" y="15519"/>
                  </a:lnTo>
                  <a:lnTo>
                    <a:pt x="19717" y="17314"/>
                  </a:lnTo>
                  <a:lnTo>
                    <a:pt x="20513" y="19164"/>
                  </a:lnTo>
                  <a:lnTo>
                    <a:pt x="21257" y="21043"/>
                  </a:lnTo>
                  <a:lnTo>
                    <a:pt x="21466" y="21600"/>
                  </a:lnTo>
                  <a:lnTo>
                    <a:pt x="21600" y="21370"/>
                  </a:lnTo>
                  <a:lnTo>
                    <a:pt x="21021" y="19862"/>
                  </a:lnTo>
                  <a:lnTo>
                    <a:pt x="20248" y="17978"/>
                  </a:lnTo>
                  <a:lnTo>
                    <a:pt x="19410" y="16139"/>
                  </a:lnTo>
                  <a:lnTo>
                    <a:pt x="18483" y="14353"/>
                  </a:lnTo>
                  <a:lnTo>
                    <a:pt x="17449" y="12632"/>
                  </a:lnTo>
                  <a:lnTo>
                    <a:pt x="16282" y="10994"/>
                  </a:lnTo>
                  <a:lnTo>
                    <a:pt x="15644" y="10212"/>
                  </a:lnTo>
                  <a:lnTo>
                    <a:pt x="14962" y="9454"/>
                  </a:lnTo>
                  <a:lnTo>
                    <a:pt x="14236" y="8721"/>
                  </a:lnTo>
                  <a:lnTo>
                    <a:pt x="13474" y="8018"/>
                  </a:lnTo>
                  <a:lnTo>
                    <a:pt x="12671" y="7334"/>
                  </a:lnTo>
                  <a:lnTo>
                    <a:pt x="11833" y="6680"/>
                  </a:lnTo>
                  <a:lnTo>
                    <a:pt x="10964" y="6045"/>
                  </a:lnTo>
                  <a:lnTo>
                    <a:pt x="10064" y="5430"/>
                  </a:lnTo>
                  <a:lnTo>
                    <a:pt x="9140" y="4835"/>
                  </a:lnTo>
                  <a:lnTo>
                    <a:pt x="8190" y="4255"/>
                  </a:lnTo>
                  <a:lnTo>
                    <a:pt x="6227" y="3133"/>
                  </a:lnTo>
                  <a:lnTo>
                    <a:pt x="3167" y="1540"/>
                  </a:lnTo>
                  <a:lnTo>
                    <a:pt x="37" y="0"/>
                  </a:lnTo>
                  <a:close/>
                </a:path>
              </a:pathLst>
            </a:custGeom>
            <a:solidFill>
              <a:srgbClr val="000000"/>
            </a:solidFill>
            <a:ln w="12700" cap="flat">
              <a:noFill/>
              <a:miter lim="400000"/>
            </a:ln>
            <a:effectLst/>
          </p:spPr>
          <p:txBody>
            <a:bodyPr wrap="square" lIns="34289" tIns="34289" rIns="34289" bIns="34289" numCol="1" anchor="t">
              <a:noAutofit/>
            </a:bodyPr>
            <a:lstStyle/>
            <a:p>
              <a:endParaRPr sz="1050"/>
            </a:p>
          </p:txBody>
        </p:sp>
      </p:grpSp>
      <p:sp>
        <p:nvSpPr>
          <p:cNvPr id="430" name="object 17"/>
          <p:cNvSpPr txBox="1">
            <a:spLocks noGrp="1"/>
          </p:cNvSpPr>
          <p:nvPr>
            <p:ph type="title"/>
          </p:nvPr>
        </p:nvSpPr>
        <p:spPr>
          <a:xfrm>
            <a:off x="3593687" y="402907"/>
            <a:ext cx="2390776" cy="385287"/>
          </a:xfrm>
          <a:prstGeom prst="rect">
            <a:avLst/>
          </a:prstGeom>
        </p:spPr>
        <p:txBody>
          <a:bodyPr/>
          <a:lstStyle/>
          <a:p>
            <a:pPr indent="9525">
              <a:spcBef>
                <a:spcPts val="75"/>
              </a:spcBef>
              <a:defRPr spc="-100"/>
            </a:pPr>
            <a:r>
              <a:t>Decision Boundary</a:t>
            </a:r>
          </a:p>
        </p:txBody>
      </p:sp>
      <p:sp>
        <p:nvSpPr>
          <p:cNvPr id="431" name="object 32"/>
          <p:cNvSpPr/>
          <p:nvPr/>
        </p:nvSpPr>
        <p:spPr>
          <a:xfrm>
            <a:off x="2372582" y="170292"/>
            <a:ext cx="4871943" cy="1"/>
          </a:xfrm>
          <a:prstGeom prst="line">
            <a:avLst/>
          </a:prstGeom>
          <a:ln w="44994">
            <a:solidFill>
              <a:srgbClr val="4F81BC"/>
            </a:solidFill>
          </a:ln>
        </p:spPr>
        <p:txBody>
          <a:bodyPr lIns="34289" rIns="34289"/>
          <a:lstStyle/>
          <a:p>
            <a:endParaRPr sz="1050"/>
          </a:p>
        </p:txBody>
      </p:sp>
      <p:sp>
        <p:nvSpPr>
          <p:cNvPr id="432" name="object 33"/>
          <p:cNvSpPr/>
          <p:nvPr/>
        </p:nvSpPr>
        <p:spPr>
          <a:xfrm>
            <a:off x="2372582" y="153420"/>
            <a:ext cx="4871943" cy="33746"/>
          </a:xfrm>
          <a:prstGeom prst="rect">
            <a:avLst/>
          </a:prstGeom>
          <a:ln w="25400">
            <a:solidFill>
              <a:srgbClr val="385D89"/>
            </a:solidFill>
          </a:ln>
        </p:spPr>
        <p:txBody>
          <a:bodyPr lIns="34289" rIns="34289"/>
          <a:lstStyle/>
          <a:p>
            <a:endParaRPr sz="1050"/>
          </a:p>
        </p:txBody>
      </p:sp>
      <p:sp>
        <p:nvSpPr>
          <p:cNvPr id="433" name="object 34"/>
          <p:cNvSpPr/>
          <p:nvPr/>
        </p:nvSpPr>
        <p:spPr>
          <a:xfrm>
            <a:off x="2372582" y="1084692"/>
            <a:ext cx="4871943" cy="1"/>
          </a:xfrm>
          <a:prstGeom prst="line">
            <a:avLst/>
          </a:prstGeom>
          <a:ln w="44994">
            <a:solidFill>
              <a:srgbClr val="4F81BC"/>
            </a:solidFill>
          </a:ln>
        </p:spPr>
        <p:txBody>
          <a:bodyPr lIns="34289" rIns="34289"/>
          <a:lstStyle/>
          <a:p>
            <a:endParaRPr sz="1050"/>
          </a:p>
        </p:txBody>
      </p:sp>
      <p:sp>
        <p:nvSpPr>
          <p:cNvPr id="434" name="object 35"/>
          <p:cNvSpPr/>
          <p:nvPr/>
        </p:nvSpPr>
        <p:spPr>
          <a:xfrm>
            <a:off x="2372582" y="1067819"/>
            <a:ext cx="4871943" cy="33747"/>
          </a:xfrm>
          <a:prstGeom prst="rect">
            <a:avLst/>
          </a:prstGeom>
          <a:ln w="25400">
            <a:solidFill>
              <a:srgbClr val="385D89"/>
            </a:solidFill>
          </a:ln>
        </p:spPr>
        <p:txBody>
          <a:bodyPr lIns="34289" rIns="34289"/>
          <a:lstStyle/>
          <a:p>
            <a:endParaRPr sz="1050"/>
          </a:p>
        </p:txBody>
      </p:sp>
      <p:sp>
        <p:nvSpPr>
          <p:cNvPr id="435" name="object 36"/>
          <p:cNvSpPr txBox="1"/>
          <p:nvPr/>
        </p:nvSpPr>
        <p:spPr>
          <a:xfrm>
            <a:off x="2202371" y="4496752"/>
            <a:ext cx="1071087" cy="344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lnSpc>
                <a:spcPts val="2900"/>
              </a:lnSpc>
              <a:defRPr sz="3000" spc="-15"/>
            </a:lvl1pPr>
          </a:lstStyle>
          <a:p>
            <a:endParaRPr sz="2250" dirty="0"/>
          </a:p>
        </p:txBody>
      </p:sp>
      <p:sp>
        <p:nvSpPr>
          <p:cNvPr id="436" name="object 37"/>
          <p:cNvSpPr txBox="1"/>
          <p:nvPr/>
        </p:nvSpPr>
        <p:spPr>
          <a:xfrm>
            <a:off x="7538370" y="4696492"/>
            <a:ext cx="135732" cy="295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lnSpc>
                <a:spcPts val="1200"/>
              </a:lnSpc>
              <a:defRPr sz="1200">
                <a:solidFill>
                  <a:srgbClr val="888888"/>
                </a:solidFill>
              </a:defRPr>
            </a:lvl1pPr>
          </a:lstStyle>
          <a:p>
            <a:r>
              <a:rPr sz="900"/>
              <a:t>19</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Decision Boundary</a:t>
            </a:r>
            <a:endParaRPr sz="2400" dirty="0"/>
          </a:p>
        </p:txBody>
      </p:sp>
      <p:sp>
        <p:nvSpPr>
          <p:cNvPr id="91" name="Google Shape;91;p13"/>
          <p:cNvSpPr txBox="1">
            <a:spLocks noGrp="1"/>
          </p:cNvSpPr>
          <p:nvPr>
            <p:ph type="body" idx="1"/>
          </p:nvPr>
        </p:nvSpPr>
        <p:spPr>
          <a:xfrm>
            <a:off x="255531" y="519548"/>
            <a:ext cx="7440669" cy="4401352"/>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A perceptron is more specifically a linear classification algorithm, because it uses a line to determine an input’s class</a:t>
            </a:r>
          </a:p>
          <a:p>
            <a:pPr marL="800100" lvl="1" indent="-342900">
              <a:buClr>
                <a:schemeClr val="dk1"/>
              </a:buClr>
              <a:buSzPts val="1100"/>
            </a:pPr>
            <a:r>
              <a:rPr lang="en-US" sz="1600" b="1" dirty="0">
                <a:solidFill>
                  <a:schemeClr val="accent6">
                    <a:lumMod val="75000"/>
                  </a:schemeClr>
                </a:solidFill>
              </a:rPr>
              <a:t>If we draw that line on a plot, we call that line a decision boundary</a:t>
            </a:r>
          </a:p>
          <a:p>
            <a:pPr marL="800100" lvl="1" indent="-342900">
              <a:buClr>
                <a:schemeClr val="dk1"/>
              </a:buClr>
              <a:buSzPts val="1100"/>
            </a:pPr>
            <a:r>
              <a:rPr lang="en-US" sz="1600" b="1" dirty="0">
                <a:solidFill>
                  <a:schemeClr val="accent6">
                    <a:lumMod val="75000"/>
                  </a:schemeClr>
                </a:solidFill>
              </a:rPr>
              <a:t>The decision boundary is precisely where the sign of the activation, a changes from -1 to +1</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r>
              <a:rPr lang="en-US" sz="1600" b="1" dirty="0">
                <a:solidFill>
                  <a:schemeClr val="accent6">
                    <a:lumMod val="75000"/>
                  </a:schemeClr>
                </a:solidFill>
              </a:rPr>
              <a:t>We can rewrite this equation in terms of dot product between the two vectors w = &lt;w</a:t>
            </a:r>
            <a:r>
              <a:rPr lang="en-US" sz="1600" b="1" baseline="-25000" dirty="0">
                <a:solidFill>
                  <a:schemeClr val="accent6">
                    <a:lumMod val="75000"/>
                  </a:schemeClr>
                </a:solidFill>
              </a:rPr>
              <a:t>1</a:t>
            </a:r>
            <a:r>
              <a:rPr lang="en-US" sz="1600" b="1" dirty="0">
                <a:solidFill>
                  <a:schemeClr val="accent6">
                    <a:lumMod val="75000"/>
                  </a:schemeClr>
                </a:solidFill>
              </a:rPr>
              <a:t>, w</a:t>
            </a:r>
            <a:r>
              <a:rPr lang="en-US" sz="1600" b="1" baseline="-25000" dirty="0">
                <a:solidFill>
                  <a:schemeClr val="accent6">
                    <a:lumMod val="75000"/>
                  </a:schemeClr>
                </a:solidFill>
              </a:rPr>
              <a:t>2</a:t>
            </a:r>
            <a:r>
              <a:rPr lang="en-US" sz="1600" b="1" dirty="0">
                <a:solidFill>
                  <a:schemeClr val="accent6">
                    <a:lumMod val="75000"/>
                  </a:schemeClr>
                </a:solidFill>
              </a:rPr>
              <a:t>,… </a:t>
            </a:r>
            <a:r>
              <a:rPr lang="en-US" sz="1600" b="1" dirty="0" err="1">
                <a:solidFill>
                  <a:schemeClr val="accent6">
                    <a:lumMod val="75000"/>
                  </a:schemeClr>
                </a:solidFill>
              </a:rPr>
              <a:t>w</a:t>
            </a:r>
            <a:r>
              <a:rPr lang="en-US" sz="1600" b="1" baseline="-25000" dirty="0" err="1">
                <a:solidFill>
                  <a:schemeClr val="accent6">
                    <a:lumMod val="75000"/>
                  </a:schemeClr>
                </a:solidFill>
              </a:rPr>
              <a:t>D</a:t>
            </a:r>
            <a:r>
              <a:rPr lang="en-US" sz="1600" b="1" dirty="0">
                <a:solidFill>
                  <a:schemeClr val="accent6">
                    <a:lumMod val="75000"/>
                  </a:schemeClr>
                </a:solidFill>
              </a:rPr>
              <a:t>&gt; and x = &lt;x</a:t>
            </a:r>
            <a:r>
              <a:rPr lang="en-US" sz="1600" b="1" baseline="-25000" dirty="0">
                <a:solidFill>
                  <a:schemeClr val="accent6">
                    <a:lumMod val="75000"/>
                  </a:schemeClr>
                </a:solidFill>
              </a:rPr>
              <a:t>1</a:t>
            </a:r>
            <a:r>
              <a:rPr lang="en-US" sz="1600" b="1" dirty="0">
                <a:solidFill>
                  <a:schemeClr val="accent6">
                    <a:lumMod val="75000"/>
                  </a:schemeClr>
                </a:solidFill>
              </a:rPr>
              <a:t>, x</a:t>
            </a:r>
            <a:r>
              <a:rPr lang="en-US" sz="1600" b="1" baseline="-25000" dirty="0">
                <a:solidFill>
                  <a:schemeClr val="accent6">
                    <a:lumMod val="75000"/>
                  </a:schemeClr>
                </a:solidFill>
              </a:rPr>
              <a:t>2</a:t>
            </a:r>
            <a:r>
              <a:rPr lang="en-US" sz="1600" b="1" dirty="0">
                <a:solidFill>
                  <a:schemeClr val="accent6">
                    <a:lumMod val="75000"/>
                  </a:schemeClr>
                </a:solidFill>
              </a:rPr>
              <a:t>, … </a:t>
            </a:r>
            <a:r>
              <a:rPr lang="en-US" sz="1600" b="1" dirty="0" err="1">
                <a:solidFill>
                  <a:schemeClr val="accent6">
                    <a:lumMod val="75000"/>
                  </a:schemeClr>
                </a:solidFill>
              </a:rPr>
              <a:t>x</a:t>
            </a:r>
            <a:r>
              <a:rPr lang="en-US" sz="1600" b="1" baseline="-25000" dirty="0" err="1">
                <a:solidFill>
                  <a:schemeClr val="accent6">
                    <a:lumMod val="75000"/>
                  </a:schemeClr>
                </a:solidFill>
              </a:rPr>
              <a:t>D</a:t>
            </a:r>
            <a:r>
              <a:rPr lang="en-US" sz="1600" b="1" dirty="0">
                <a:solidFill>
                  <a:schemeClr val="accent6">
                    <a:lumMod val="75000"/>
                  </a:schemeClr>
                </a:solidFill>
              </a:rPr>
              <a:t>&gt;</a:t>
            </a:r>
          </a:p>
          <a:p>
            <a:pPr marL="800100" lvl="1" indent="-342900">
              <a:buClr>
                <a:schemeClr val="dk1"/>
              </a:buClr>
              <a:buSzPts val="1100"/>
            </a:pPr>
            <a:r>
              <a:rPr lang="en-US" sz="1600" b="1" dirty="0">
                <a:solidFill>
                  <a:schemeClr val="accent6">
                    <a:lumMod val="75000"/>
                  </a:schemeClr>
                </a:solidFill>
              </a:rPr>
              <a:t>The two vectors only has a zero dot product if and only if they are perpendicular</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r>
              <a:rPr lang="en-US" sz="1600" b="1" dirty="0">
                <a:solidFill>
                  <a:schemeClr val="accent6">
                    <a:lumMod val="75000"/>
                  </a:schemeClr>
                </a:solidFill>
              </a:rPr>
              <a:t>Thus, the decision boundary is simply the plane perpendicular to w.</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7CB041-06EC-4264-8E9D-95E6C0788358}"/>
                  </a:ext>
                </a:extLst>
              </p:cNvPr>
              <p:cNvSpPr txBox="1"/>
              <p:nvPr/>
            </p:nvSpPr>
            <p:spPr>
              <a:xfrm>
                <a:off x="2844372" y="2070204"/>
                <a:ext cx="1922962" cy="6151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=0</m:t>
                          </m:r>
                        </m:e>
                      </m:nary>
                      <m:r>
                        <a:rPr lang="en-US" b="0" i="1" smtClean="0">
                          <a:latin typeface="Cambria Math" panose="02040503050406030204" pitchFamily="18" charset="0"/>
                        </a:rPr>
                        <m:t>}</m:t>
                      </m:r>
                    </m:oMath>
                  </m:oMathPara>
                </a14:m>
                <a:endParaRPr lang="en-IN" dirty="0"/>
              </a:p>
            </p:txBody>
          </p:sp>
        </mc:Choice>
        <mc:Fallback xmlns="">
          <p:sp>
            <p:nvSpPr>
              <p:cNvPr id="2" name="TextBox 1">
                <a:extLst>
                  <a:ext uri="{FF2B5EF4-FFF2-40B4-BE49-F238E27FC236}">
                    <a16:creationId xmlns:a16="http://schemas.microsoft.com/office/drawing/2014/main" id="{767CB041-06EC-4264-8E9D-95E6C0788358}"/>
                  </a:ext>
                </a:extLst>
              </p:cNvPr>
              <p:cNvSpPr txBox="1">
                <a:spLocks noRot="1" noChangeAspect="1" noMove="1" noResize="1" noEditPoints="1" noAdjustHandles="1" noChangeArrowheads="1" noChangeShapeType="1" noTextEdit="1"/>
              </p:cNvSpPr>
              <p:nvPr/>
            </p:nvSpPr>
            <p:spPr>
              <a:xfrm>
                <a:off x="2844372" y="2070204"/>
                <a:ext cx="1922962" cy="615168"/>
              </a:xfrm>
              <a:prstGeom prst="rect">
                <a:avLst/>
              </a:prstGeom>
              <a:blipFill>
                <a:blip r:embed="rId3"/>
                <a:stretch>
                  <a:fillRect t="-115842" r="-18413" b="-16633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066D8A6-2708-4038-B80B-1F7649C4BE32}"/>
                  </a:ext>
                </a:extLst>
              </p:cNvPr>
              <p:cNvSpPr txBox="1"/>
              <p:nvPr/>
            </p:nvSpPr>
            <p:spPr>
              <a:xfrm>
                <a:off x="1382690" y="2713081"/>
                <a:ext cx="484632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𝑐𝑜𝑟𝑟𝑒𝑐𝑡𝑙𝑦</m:t>
                      </m:r>
                      <m:r>
                        <a:rPr lang="en-US" b="0" i="1" smtClean="0">
                          <a:latin typeface="Cambria Math" panose="02040503050406030204" pitchFamily="18" charset="0"/>
                        </a:rPr>
                        <m:t> </m:t>
                      </m:r>
                      <m:r>
                        <a:rPr lang="en-US" b="0" i="1" smtClean="0">
                          <a:latin typeface="Cambria Math" panose="02040503050406030204" pitchFamily="18" charset="0"/>
                        </a:rPr>
                        <m:t>𝑐𝑙𝑎𝑠𝑠𝑖𝑓𝑖𝑒𝑑</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𝑜𝑛𝑙𝑦</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&gt;0</m:t>
                      </m:r>
                    </m:oMath>
                  </m:oMathPara>
                </a14:m>
                <a:endParaRPr lang="en-IN" dirty="0"/>
              </a:p>
            </p:txBody>
          </p:sp>
        </mc:Choice>
        <mc:Fallback xmlns="">
          <p:sp>
            <p:nvSpPr>
              <p:cNvPr id="3" name="TextBox 2">
                <a:extLst>
                  <a:ext uri="{FF2B5EF4-FFF2-40B4-BE49-F238E27FC236}">
                    <a16:creationId xmlns:a16="http://schemas.microsoft.com/office/drawing/2014/main" id="{4066D8A6-2708-4038-B80B-1F7649C4BE32}"/>
                  </a:ext>
                </a:extLst>
              </p:cNvPr>
              <p:cNvSpPr txBox="1">
                <a:spLocks noRot="1" noChangeAspect="1" noMove="1" noResize="1" noEditPoints="1" noAdjustHandles="1" noChangeArrowheads="1" noChangeShapeType="1" noTextEdit="1"/>
              </p:cNvSpPr>
              <p:nvPr/>
            </p:nvSpPr>
            <p:spPr>
              <a:xfrm>
                <a:off x="1382690" y="2713081"/>
                <a:ext cx="4846327" cy="307777"/>
              </a:xfrm>
              <a:prstGeom prst="rect">
                <a:avLst/>
              </a:prstGeom>
              <a:blipFill>
                <a:blip r:embed="rId4"/>
                <a:stretch>
                  <a:fillRect b="-78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DB7BD9-2041-4AF7-9E4C-4CDEFC4729BD}"/>
                  </a:ext>
                </a:extLst>
              </p:cNvPr>
              <p:cNvSpPr txBox="1"/>
              <p:nvPr/>
            </p:nvSpPr>
            <p:spPr>
              <a:xfrm>
                <a:off x="3283894" y="4345377"/>
                <a:ext cx="9053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=0</m:t>
                      </m:r>
                    </m:oMath>
                  </m:oMathPara>
                </a14:m>
                <a:endParaRPr lang="en-IN" dirty="0"/>
              </a:p>
            </p:txBody>
          </p:sp>
        </mc:Choice>
        <mc:Fallback xmlns="">
          <p:sp>
            <p:nvSpPr>
              <p:cNvPr id="7" name="TextBox 6">
                <a:extLst>
                  <a:ext uri="{FF2B5EF4-FFF2-40B4-BE49-F238E27FC236}">
                    <a16:creationId xmlns:a16="http://schemas.microsoft.com/office/drawing/2014/main" id="{D4DB7BD9-2041-4AF7-9E4C-4CDEFC4729BD}"/>
                  </a:ext>
                </a:extLst>
              </p:cNvPr>
              <p:cNvSpPr txBox="1">
                <a:spLocks noRot="1" noChangeAspect="1" noMove="1" noResize="1" noEditPoints="1" noAdjustHandles="1" noChangeArrowheads="1" noChangeShapeType="1" noTextEdit="1"/>
              </p:cNvSpPr>
              <p:nvPr/>
            </p:nvSpPr>
            <p:spPr>
              <a:xfrm>
                <a:off x="3283894" y="4345377"/>
                <a:ext cx="905376" cy="307777"/>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633308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Decision Boundary Example</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graphicFrame>
        <p:nvGraphicFramePr>
          <p:cNvPr id="4" name="Table 4">
            <a:extLst>
              <a:ext uri="{FF2B5EF4-FFF2-40B4-BE49-F238E27FC236}">
                <a16:creationId xmlns:a16="http://schemas.microsoft.com/office/drawing/2014/main" id="{DC2F019F-833E-4FA0-968D-469FAD20B0B9}"/>
              </a:ext>
            </a:extLst>
          </p:cNvPr>
          <p:cNvGraphicFramePr>
            <a:graphicFrameLocks noGrp="1"/>
          </p:cNvGraphicFramePr>
          <p:nvPr>
            <p:extLst>
              <p:ext uri="{D42A27DB-BD31-4B8C-83A1-F6EECF244321}">
                <p14:modId xmlns:p14="http://schemas.microsoft.com/office/powerpoint/2010/main" val="3883657793"/>
              </p:ext>
            </p:extLst>
          </p:nvPr>
        </p:nvGraphicFramePr>
        <p:xfrm>
          <a:off x="255532" y="1696605"/>
          <a:ext cx="2930235" cy="1854200"/>
        </p:xfrm>
        <a:graphic>
          <a:graphicData uri="http://schemas.openxmlformats.org/drawingml/2006/table">
            <a:tbl>
              <a:tblPr firstRow="1" bandRow="1">
                <a:tableStyleId>{9800860D-6354-4378-A09D-8DFCC888E2C9}</a:tableStyleId>
              </a:tblPr>
              <a:tblGrid>
                <a:gridCol w="976745">
                  <a:extLst>
                    <a:ext uri="{9D8B030D-6E8A-4147-A177-3AD203B41FA5}">
                      <a16:colId xmlns:a16="http://schemas.microsoft.com/office/drawing/2014/main" val="4154786432"/>
                    </a:ext>
                  </a:extLst>
                </a:gridCol>
                <a:gridCol w="976745">
                  <a:extLst>
                    <a:ext uri="{9D8B030D-6E8A-4147-A177-3AD203B41FA5}">
                      <a16:colId xmlns:a16="http://schemas.microsoft.com/office/drawing/2014/main" val="3847100675"/>
                    </a:ext>
                  </a:extLst>
                </a:gridCol>
                <a:gridCol w="976745">
                  <a:extLst>
                    <a:ext uri="{9D8B030D-6E8A-4147-A177-3AD203B41FA5}">
                      <a16:colId xmlns:a16="http://schemas.microsoft.com/office/drawing/2014/main" val="2987339867"/>
                    </a:ext>
                  </a:extLst>
                </a:gridCol>
              </a:tblGrid>
              <a:tr h="370840">
                <a:tc>
                  <a:txBody>
                    <a:bodyPr/>
                    <a:lstStyle/>
                    <a:p>
                      <a:pPr algn="ctr"/>
                      <a:r>
                        <a:rPr lang="en-US" dirty="0"/>
                        <a:t>x</a:t>
                      </a:r>
                      <a:endParaRPr lang="en-IN" dirty="0"/>
                    </a:p>
                  </a:txBody>
                  <a:tcPr anchor="ctr"/>
                </a:tc>
                <a:tc>
                  <a:txBody>
                    <a:bodyPr/>
                    <a:lstStyle/>
                    <a:p>
                      <a:pPr algn="ctr"/>
                      <a:r>
                        <a:rPr lang="en-US" dirty="0"/>
                        <a:t>y</a:t>
                      </a:r>
                      <a:endParaRPr lang="en-IN" dirty="0"/>
                    </a:p>
                  </a:txBody>
                  <a:tcPr anchor="ctr"/>
                </a:tc>
                <a:tc>
                  <a:txBody>
                    <a:bodyPr/>
                    <a:lstStyle/>
                    <a:p>
                      <a:pPr algn="ctr"/>
                      <a:r>
                        <a:rPr lang="en-US" dirty="0"/>
                        <a:t>Label</a:t>
                      </a:r>
                      <a:endParaRPr lang="en-IN" dirty="0"/>
                    </a:p>
                  </a:txBody>
                  <a:tcPr anchor="ctr"/>
                </a:tc>
                <a:extLst>
                  <a:ext uri="{0D108BD9-81ED-4DB2-BD59-A6C34878D82A}">
                    <a16:rowId xmlns:a16="http://schemas.microsoft.com/office/drawing/2014/main" val="2524446720"/>
                  </a:ext>
                </a:extLst>
              </a:tr>
              <a:tr h="370840">
                <a:tc>
                  <a:txBody>
                    <a:bodyPr/>
                    <a:lstStyle/>
                    <a:p>
                      <a:pPr algn="ctr"/>
                      <a:r>
                        <a:rPr lang="en-US" dirty="0"/>
                        <a:t>1</a:t>
                      </a:r>
                      <a:endParaRPr lang="en-IN" dirty="0"/>
                    </a:p>
                  </a:txBody>
                  <a:tcPr anchor="ctr"/>
                </a:tc>
                <a:tc>
                  <a:txBody>
                    <a:bodyPr/>
                    <a:lstStyle/>
                    <a:p>
                      <a:pPr algn="ctr"/>
                      <a:r>
                        <a:rPr lang="en-US" dirty="0"/>
                        <a:t>1</a:t>
                      </a:r>
                      <a:endParaRPr lang="en-IN" dirty="0"/>
                    </a:p>
                  </a:txBody>
                  <a:tcPr anchor="ctr"/>
                </a:tc>
                <a:tc>
                  <a:txBody>
                    <a:bodyPr/>
                    <a:lstStyle/>
                    <a:p>
                      <a:pPr algn="ctr"/>
                      <a:r>
                        <a:rPr lang="en-US" dirty="0"/>
                        <a:t>0</a:t>
                      </a:r>
                      <a:endParaRPr lang="en-IN" dirty="0"/>
                    </a:p>
                  </a:txBody>
                  <a:tcPr anchor="ctr"/>
                </a:tc>
                <a:extLst>
                  <a:ext uri="{0D108BD9-81ED-4DB2-BD59-A6C34878D82A}">
                    <a16:rowId xmlns:a16="http://schemas.microsoft.com/office/drawing/2014/main" val="2067216164"/>
                  </a:ext>
                </a:extLst>
              </a:tr>
              <a:tr h="370840">
                <a:tc>
                  <a:txBody>
                    <a:bodyPr/>
                    <a:lstStyle/>
                    <a:p>
                      <a:pPr algn="ctr"/>
                      <a:r>
                        <a:rPr lang="en-US" dirty="0"/>
                        <a:t>2</a:t>
                      </a:r>
                      <a:endParaRPr lang="en-IN" dirty="0"/>
                    </a:p>
                  </a:txBody>
                  <a:tcPr anchor="ctr"/>
                </a:tc>
                <a:tc>
                  <a:txBody>
                    <a:bodyPr/>
                    <a:lstStyle/>
                    <a:p>
                      <a:pPr algn="ctr"/>
                      <a:r>
                        <a:rPr lang="en-US" dirty="0"/>
                        <a:t>2</a:t>
                      </a:r>
                      <a:endParaRPr lang="en-IN" dirty="0"/>
                    </a:p>
                  </a:txBody>
                  <a:tcPr anchor="ctr"/>
                </a:tc>
                <a:tc>
                  <a:txBody>
                    <a:bodyPr/>
                    <a:lstStyle/>
                    <a:p>
                      <a:pPr algn="ctr"/>
                      <a:r>
                        <a:rPr lang="en-US" dirty="0"/>
                        <a:t>0</a:t>
                      </a:r>
                      <a:endParaRPr lang="en-IN" dirty="0"/>
                    </a:p>
                  </a:txBody>
                  <a:tcPr anchor="ctr"/>
                </a:tc>
                <a:extLst>
                  <a:ext uri="{0D108BD9-81ED-4DB2-BD59-A6C34878D82A}">
                    <a16:rowId xmlns:a16="http://schemas.microsoft.com/office/drawing/2014/main" val="76246629"/>
                  </a:ext>
                </a:extLst>
              </a:tr>
              <a:tr h="370840">
                <a:tc>
                  <a:txBody>
                    <a:bodyPr/>
                    <a:lstStyle/>
                    <a:p>
                      <a:pPr algn="ctr"/>
                      <a:r>
                        <a:rPr lang="en-US" dirty="0"/>
                        <a:t>4</a:t>
                      </a:r>
                      <a:endParaRPr lang="en-IN" dirty="0"/>
                    </a:p>
                  </a:txBody>
                  <a:tcPr anchor="ctr"/>
                </a:tc>
                <a:tc>
                  <a:txBody>
                    <a:bodyPr/>
                    <a:lstStyle/>
                    <a:p>
                      <a:pPr algn="ctr"/>
                      <a:r>
                        <a:rPr lang="en-US" dirty="0"/>
                        <a:t>4</a:t>
                      </a:r>
                      <a:endParaRPr lang="en-IN" dirty="0"/>
                    </a:p>
                  </a:txBody>
                  <a:tcPr anchor="ctr"/>
                </a:tc>
                <a:tc>
                  <a:txBody>
                    <a:bodyPr/>
                    <a:lstStyle/>
                    <a:p>
                      <a:pPr algn="ctr"/>
                      <a:r>
                        <a:rPr lang="en-US" dirty="0"/>
                        <a:t>1</a:t>
                      </a:r>
                      <a:endParaRPr lang="en-IN" dirty="0"/>
                    </a:p>
                  </a:txBody>
                  <a:tcPr anchor="ctr"/>
                </a:tc>
                <a:extLst>
                  <a:ext uri="{0D108BD9-81ED-4DB2-BD59-A6C34878D82A}">
                    <a16:rowId xmlns:a16="http://schemas.microsoft.com/office/drawing/2014/main" val="1324982356"/>
                  </a:ext>
                </a:extLst>
              </a:tr>
              <a:tr h="370840">
                <a:tc>
                  <a:txBody>
                    <a:bodyPr/>
                    <a:lstStyle/>
                    <a:p>
                      <a:pPr algn="ctr"/>
                      <a:r>
                        <a:rPr lang="en-US" dirty="0"/>
                        <a:t>5</a:t>
                      </a:r>
                      <a:endParaRPr lang="en-IN" dirty="0"/>
                    </a:p>
                  </a:txBody>
                  <a:tcPr anchor="ctr"/>
                </a:tc>
                <a:tc>
                  <a:txBody>
                    <a:bodyPr/>
                    <a:lstStyle/>
                    <a:p>
                      <a:pPr algn="ctr"/>
                      <a:r>
                        <a:rPr lang="en-US" dirty="0"/>
                        <a:t>5</a:t>
                      </a:r>
                      <a:endParaRPr lang="en-IN" dirty="0"/>
                    </a:p>
                  </a:txBody>
                  <a:tcPr anchor="ctr"/>
                </a:tc>
                <a:tc>
                  <a:txBody>
                    <a:bodyPr/>
                    <a:lstStyle/>
                    <a:p>
                      <a:pPr algn="ctr"/>
                      <a:r>
                        <a:rPr lang="en-US" dirty="0"/>
                        <a:t>1</a:t>
                      </a:r>
                      <a:endParaRPr lang="en-IN" dirty="0"/>
                    </a:p>
                  </a:txBody>
                  <a:tcPr anchor="ctr"/>
                </a:tc>
                <a:extLst>
                  <a:ext uri="{0D108BD9-81ED-4DB2-BD59-A6C34878D82A}">
                    <a16:rowId xmlns:a16="http://schemas.microsoft.com/office/drawing/2014/main" val="3263723914"/>
                  </a:ext>
                </a:extLst>
              </a:tr>
            </a:tbl>
          </a:graphicData>
        </a:graphic>
      </p:graphicFrame>
      <p:pic>
        <p:nvPicPr>
          <p:cNvPr id="5" name="Picture 4">
            <a:extLst>
              <a:ext uri="{FF2B5EF4-FFF2-40B4-BE49-F238E27FC236}">
                <a16:creationId xmlns:a16="http://schemas.microsoft.com/office/drawing/2014/main" id="{B2751250-2F09-4F91-9D4C-75AC0DE963AF}"/>
              </a:ext>
            </a:extLst>
          </p:cNvPr>
          <p:cNvPicPr>
            <a:picLocks noChangeAspect="1"/>
          </p:cNvPicPr>
          <p:nvPr/>
        </p:nvPicPr>
        <p:blipFill rotWithShape="1">
          <a:blip r:embed="rId3"/>
          <a:srcRect l="7993" t="9556" r="6480" b="4974"/>
          <a:stretch/>
        </p:blipFill>
        <p:spPr>
          <a:xfrm>
            <a:off x="3553691" y="967403"/>
            <a:ext cx="4287981" cy="3208694"/>
          </a:xfrm>
          <a:prstGeom prst="rect">
            <a:avLst/>
          </a:prstGeom>
        </p:spPr>
      </p:pic>
      <p:sp>
        <p:nvSpPr>
          <p:cNvPr id="10" name="TextBox 9">
            <a:extLst>
              <a:ext uri="{FF2B5EF4-FFF2-40B4-BE49-F238E27FC236}">
                <a16:creationId xmlns:a16="http://schemas.microsoft.com/office/drawing/2014/main" id="{5C29B3E6-9B8C-49D2-9555-CB54A6C708DE}"/>
              </a:ext>
            </a:extLst>
          </p:cNvPr>
          <p:cNvSpPr txBox="1"/>
          <p:nvPr/>
        </p:nvSpPr>
        <p:spPr>
          <a:xfrm>
            <a:off x="594014" y="3801236"/>
            <a:ext cx="2092990" cy="523220"/>
          </a:xfrm>
          <a:prstGeom prst="rect">
            <a:avLst/>
          </a:prstGeom>
          <a:noFill/>
          <a:ln w="19050">
            <a:solidFill>
              <a:schemeClr val="accent1"/>
            </a:solidFill>
          </a:ln>
        </p:spPr>
        <p:txBody>
          <a:bodyPr wrap="square">
            <a:spAutoFit/>
          </a:bodyPr>
          <a:lstStyle/>
          <a:p>
            <a:r>
              <a:rPr lang="en-US" dirty="0"/>
              <a:t>weights:  [ 0.2, -0.1]</a:t>
            </a:r>
          </a:p>
          <a:p>
            <a:r>
              <a:rPr lang="en-US" dirty="0"/>
              <a:t>bias:  -0.29</a:t>
            </a:r>
            <a:endParaRPr lang="en-IN" dirty="0"/>
          </a:p>
        </p:txBody>
      </p:sp>
      <p:sp>
        <p:nvSpPr>
          <p:cNvPr id="7" name="TextBox 6">
            <a:extLst>
              <a:ext uri="{FF2B5EF4-FFF2-40B4-BE49-F238E27FC236}">
                <a16:creationId xmlns:a16="http://schemas.microsoft.com/office/drawing/2014/main" id="{F33422FE-5C51-4B41-90E9-8DC705BDECAC}"/>
              </a:ext>
            </a:extLst>
          </p:cNvPr>
          <p:cNvSpPr txBox="1"/>
          <p:nvPr/>
        </p:nvSpPr>
        <p:spPr>
          <a:xfrm>
            <a:off x="4842163" y="4185956"/>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Tree>
    <p:extLst>
      <p:ext uri="{BB962C8B-B14F-4D97-AF65-F5344CB8AC3E}">
        <p14:creationId xmlns:p14="http://schemas.microsoft.com/office/powerpoint/2010/main" val="3734681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Decision Boundary</a:t>
            </a:r>
            <a:endParaRPr sz="2400" dirty="0"/>
          </a:p>
        </p:txBody>
      </p:sp>
      <p:sp>
        <p:nvSpPr>
          <p:cNvPr id="91" name="Google Shape;91;p13"/>
          <p:cNvSpPr txBox="1">
            <a:spLocks noGrp="1"/>
          </p:cNvSpPr>
          <p:nvPr>
            <p:ph type="body" idx="1"/>
          </p:nvPr>
        </p:nvSpPr>
        <p:spPr>
          <a:xfrm>
            <a:off x="255531" y="561108"/>
            <a:ext cx="7551505" cy="4359791"/>
          </a:xfrm>
          <a:prstGeom prst="rect">
            <a:avLst/>
          </a:prstGeom>
        </p:spPr>
        <p:txBody>
          <a:bodyPr spcFirstLastPara="1" wrap="square" lIns="0" tIns="0" rIns="0" bIns="0" anchor="t" anchorCtr="0">
            <a:noAutofit/>
          </a:bodyPr>
          <a:lstStyle/>
          <a:p>
            <a:pPr marL="342900" indent="-342900">
              <a:buClr>
                <a:schemeClr val="dk1"/>
              </a:buClr>
              <a:buSzPts val="1100"/>
            </a:pPr>
            <a:r>
              <a:rPr lang="en-US" sz="1600" b="1" dirty="0">
                <a:solidFill>
                  <a:srgbClr val="000000"/>
                </a:solidFill>
              </a:rPr>
              <a:t>The summation of that our perceptron uses to determine its output is the dot product of the inputs and weights vectors, plus the bias</a:t>
            </a:r>
          </a:p>
          <a:p>
            <a:pPr marL="342900" indent="-342900">
              <a:buClr>
                <a:schemeClr val="dk1"/>
              </a:buClr>
              <a:buSzPts val="1100"/>
            </a:pPr>
            <a:endParaRPr lang="en-US" sz="1800" b="1" dirty="0">
              <a:solidFill>
                <a:srgbClr val="000000"/>
              </a:solidFill>
            </a:endParaRPr>
          </a:p>
          <a:p>
            <a:pPr marL="342900" indent="-342900">
              <a:spcBef>
                <a:spcPts val="600"/>
              </a:spcBef>
              <a:buClr>
                <a:schemeClr val="dk1"/>
              </a:buClr>
              <a:buSzPts val="1100"/>
            </a:pPr>
            <a:r>
              <a:rPr lang="en-US" sz="1600" b="1" dirty="0">
                <a:solidFill>
                  <a:srgbClr val="000000"/>
                </a:solidFill>
              </a:rPr>
              <a:t>When our inputs and weights vectors of are of 2-dimensions, the long form of our dot product summation looks like this:</a:t>
            </a:r>
          </a:p>
          <a:p>
            <a:pPr marL="342900" indent="-342900">
              <a:buClr>
                <a:schemeClr val="dk1"/>
              </a:buClr>
              <a:buSzPts val="1100"/>
            </a:pPr>
            <a:endParaRPr lang="en-US" sz="1800" b="1" dirty="0">
              <a:solidFill>
                <a:srgbClr val="000000"/>
              </a:solidFill>
            </a:endParaRPr>
          </a:p>
          <a:p>
            <a:pPr marL="342900" indent="-342900">
              <a:spcBef>
                <a:spcPts val="600"/>
              </a:spcBef>
              <a:buClr>
                <a:schemeClr val="dk1"/>
              </a:buClr>
              <a:buSzPts val="1100"/>
            </a:pPr>
            <a:r>
              <a:rPr lang="en-US" sz="1600" b="1" dirty="0">
                <a:solidFill>
                  <a:srgbClr val="000000"/>
                </a:solidFill>
              </a:rPr>
              <a:t>That now looks an awful lot like the standard equation of a line</a:t>
            </a:r>
            <a:endParaRPr lang="en-US" sz="1800" b="1" dirty="0">
              <a:solidFill>
                <a:srgbClr val="000000"/>
              </a:solidFill>
            </a:endParaRPr>
          </a:p>
          <a:p>
            <a:pPr marL="800100" lvl="1" indent="-342900">
              <a:spcBef>
                <a:spcPts val="300"/>
              </a:spcBef>
              <a:buClr>
                <a:schemeClr val="dk1"/>
              </a:buClr>
              <a:buSzPts val="1100"/>
            </a:pPr>
            <a:r>
              <a:rPr lang="en-US" sz="1600" b="1" dirty="0">
                <a:solidFill>
                  <a:schemeClr val="accent6">
                    <a:lumMod val="75000"/>
                  </a:schemeClr>
                </a:solidFill>
              </a:rPr>
              <a:t>We can now solve for two points on our graph, the x-intercept:</a:t>
            </a:r>
          </a:p>
          <a:p>
            <a:pPr marL="342900" indent="-342900">
              <a:spcBef>
                <a:spcPts val="300"/>
              </a:spcBef>
              <a:buClr>
                <a:schemeClr val="dk1"/>
              </a:buClr>
              <a:buSzPts val="1100"/>
            </a:pPr>
            <a:endParaRPr lang="en-US" sz="1800" b="1" dirty="0">
              <a:solidFill>
                <a:srgbClr val="000000"/>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87DF5-460D-44F2-8C24-AEAD28FA87C5}"/>
                  </a:ext>
                </a:extLst>
              </p:cNvPr>
              <p:cNvSpPr txBox="1"/>
              <p:nvPr/>
            </p:nvSpPr>
            <p:spPr>
              <a:xfrm>
                <a:off x="3323300" y="1129425"/>
                <a:ext cx="10482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𝑤</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𝑏</m:t>
                      </m:r>
                    </m:oMath>
                  </m:oMathPara>
                </a14:m>
                <a:endParaRPr lang="en-IN" sz="1800" dirty="0"/>
              </a:p>
            </p:txBody>
          </p:sp>
        </mc:Choice>
        <mc:Fallback xmlns="">
          <p:sp>
            <p:nvSpPr>
              <p:cNvPr id="4" name="TextBox 3">
                <a:extLst>
                  <a:ext uri="{FF2B5EF4-FFF2-40B4-BE49-F238E27FC236}">
                    <a16:creationId xmlns:a16="http://schemas.microsoft.com/office/drawing/2014/main" id="{FF087DF5-460D-44F2-8C24-AEAD28FA87C5}"/>
                  </a:ext>
                </a:extLst>
              </p:cNvPr>
              <p:cNvSpPr txBox="1">
                <a:spLocks noRot="1" noChangeAspect="1" noMove="1" noResize="1" noEditPoints="1" noAdjustHandles="1" noChangeArrowheads="1" noChangeShapeType="1" noTextEdit="1"/>
              </p:cNvSpPr>
              <p:nvPr/>
            </p:nvSpPr>
            <p:spPr>
              <a:xfrm>
                <a:off x="3323300" y="1129425"/>
                <a:ext cx="1048236"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C9837-7556-4635-BE01-EF76467FD898}"/>
                  </a:ext>
                </a:extLst>
              </p:cNvPr>
              <p:cNvSpPr txBox="1"/>
              <p:nvPr/>
            </p:nvSpPr>
            <p:spPr>
              <a:xfrm>
                <a:off x="2971800" y="2067074"/>
                <a:ext cx="19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𝑏</m:t>
                      </m:r>
                    </m:oMath>
                  </m:oMathPara>
                </a14:m>
                <a:endParaRPr lang="en-IN" sz="1800" dirty="0"/>
              </a:p>
            </p:txBody>
          </p:sp>
        </mc:Choice>
        <mc:Fallback xmlns="">
          <p:sp>
            <p:nvSpPr>
              <p:cNvPr id="9" name="TextBox 8">
                <a:extLst>
                  <a:ext uri="{FF2B5EF4-FFF2-40B4-BE49-F238E27FC236}">
                    <a16:creationId xmlns:a16="http://schemas.microsoft.com/office/drawing/2014/main" id="{B00C9837-7556-4635-BE01-EF76467FD898}"/>
                  </a:ext>
                </a:extLst>
              </p:cNvPr>
              <p:cNvSpPr txBox="1">
                <a:spLocks noRot="1" noChangeAspect="1" noMove="1" noResize="1" noEditPoints="1" noAdjustHandles="1" noChangeArrowheads="1" noChangeShapeType="1" noTextEdit="1"/>
              </p:cNvSpPr>
              <p:nvPr/>
            </p:nvSpPr>
            <p:spPr>
              <a:xfrm>
                <a:off x="2971800" y="2067074"/>
                <a:ext cx="1901483" cy="369332"/>
              </a:xfrm>
              <a:prstGeom prst="rect">
                <a:avLst/>
              </a:prstGeom>
              <a:blipFill>
                <a:blip r:embed="rId4"/>
                <a:stretch>
                  <a:fillRect b="-81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9878E82-8410-43D1-964A-D02CE6CAA992}"/>
                  </a:ext>
                </a:extLst>
              </p:cNvPr>
              <p:cNvSpPr txBox="1"/>
              <p:nvPr/>
            </p:nvSpPr>
            <p:spPr>
              <a:xfrm>
                <a:off x="2951018" y="3048830"/>
                <a:ext cx="21002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𝑏</m:t>
                      </m:r>
                    </m:oMath>
                  </m:oMathPara>
                </a14:m>
                <a:endParaRPr lang="en-IN" sz="1800" dirty="0"/>
              </a:p>
            </p:txBody>
          </p:sp>
        </mc:Choice>
        <mc:Fallback xmlns="">
          <p:sp>
            <p:nvSpPr>
              <p:cNvPr id="10" name="TextBox 9">
                <a:extLst>
                  <a:ext uri="{FF2B5EF4-FFF2-40B4-BE49-F238E27FC236}">
                    <a16:creationId xmlns:a16="http://schemas.microsoft.com/office/drawing/2014/main" id="{E9878E82-8410-43D1-964A-D02CE6CAA992}"/>
                  </a:ext>
                </a:extLst>
              </p:cNvPr>
              <p:cNvSpPr txBox="1">
                <a:spLocks noRot="1" noChangeAspect="1" noMove="1" noResize="1" noEditPoints="1" noAdjustHandles="1" noChangeArrowheads="1" noChangeShapeType="1" noTextEdit="1"/>
              </p:cNvSpPr>
              <p:nvPr/>
            </p:nvSpPr>
            <p:spPr>
              <a:xfrm>
                <a:off x="2951018" y="3048830"/>
                <a:ext cx="2100255" cy="369332"/>
              </a:xfrm>
              <a:prstGeom prst="rect">
                <a:avLst/>
              </a:prstGeom>
              <a:blipFill>
                <a:blip r:embed="rId5"/>
                <a:stretch>
                  <a:fillRect b="-81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1E1751-46CC-46A1-8780-45A8534A2EEF}"/>
                  </a:ext>
                </a:extLst>
              </p:cNvPr>
              <p:cNvSpPr txBox="1"/>
              <p:nvPr/>
            </p:nvSpPr>
            <p:spPr>
              <a:xfrm>
                <a:off x="2995009" y="3413718"/>
                <a:ext cx="2196435" cy="369332"/>
              </a:xfrm>
              <a:prstGeom prst="rect">
                <a:avLst/>
              </a:prstGeom>
              <a:noFill/>
            </p:spPr>
            <p:txBody>
              <a:bodyPr wrap="none"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m:t>
                        </m:r>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𝑏</m:t>
                    </m:r>
                  </m:oMath>
                </a14:m>
                <a:r>
                  <a:rPr lang="en-IN" sz="1800" dirty="0"/>
                  <a:t>)</a:t>
                </a:r>
              </a:p>
            </p:txBody>
          </p:sp>
        </mc:Choice>
        <mc:Fallback xmlns="">
          <p:sp>
            <p:nvSpPr>
              <p:cNvPr id="11" name="TextBox 10">
                <a:extLst>
                  <a:ext uri="{FF2B5EF4-FFF2-40B4-BE49-F238E27FC236}">
                    <a16:creationId xmlns:a16="http://schemas.microsoft.com/office/drawing/2014/main" id="{3A1E1751-46CC-46A1-8780-45A8534A2EEF}"/>
                  </a:ext>
                </a:extLst>
              </p:cNvPr>
              <p:cNvSpPr txBox="1">
                <a:spLocks noRot="1" noChangeAspect="1" noMove="1" noResize="1" noEditPoints="1" noAdjustHandles="1" noChangeArrowheads="1" noChangeShapeType="1" noTextEdit="1"/>
              </p:cNvSpPr>
              <p:nvPr/>
            </p:nvSpPr>
            <p:spPr>
              <a:xfrm>
                <a:off x="2995009" y="3413718"/>
                <a:ext cx="2196435" cy="369332"/>
              </a:xfrm>
              <a:prstGeom prst="rect">
                <a:avLst/>
              </a:prstGeom>
              <a:blipFill>
                <a:blip r:embed="rId6"/>
                <a:stretch>
                  <a:fillRect t="-9836" r="-1939"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826CBB-5067-4A8D-B4F8-D6108BBD4B77}"/>
                  </a:ext>
                </a:extLst>
              </p:cNvPr>
              <p:cNvSpPr txBox="1"/>
              <p:nvPr/>
            </p:nvSpPr>
            <p:spPr>
              <a:xfrm>
                <a:off x="3313668" y="3769721"/>
                <a:ext cx="1917512" cy="6704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IN" sz="1800" i="1" smtClean="0">
                              <a:latin typeface="Cambria Math" panose="02040503050406030204" pitchFamily="18" charset="0"/>
                            </a:rPr>
                          </m:ctrlPr>
                        </m:fPr>
                        <m:num>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m:t>
                              </m:r>
                              <m:r>
                                <a:rPr lang="en-US" sz="1800" i="1">
                                  <a:latin typeface="Cambria Math" panose="02040503050406030204" pitchFamily="18" charset="0"/>
                                </a:rPr>
                                <m:t>𝑤</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𝑏</m:t>
                          </m:r>
                          <m:r>
                            <m:rPr>
                              <m:nor/>
                            </m:rPr>
                            <a:rPr lang="en-IN" sz="1800" dirty="0"/>
                            <m:t>)</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den>
                      </m:f>
                    </m:oMath>
                  </m:oMathPara>
                </a14:m>
                <a:endParaRPr lang="en-IN" sz="1800" dirty="0"/>
              </a:p>
            </p:txBody>
          </p:sp>
        </mc:Choice>
        <mc:Fallback xmlns="">
          <p:sp>
            <p:nvSpPr>
              <p:cNvPr id="12" name="TextBox 11">
                <a:extLst>
                  <a:ext uri="{FF2B5EF4-FFF2-40B4-BE49-F238E27FC236}">
                    <a16:creationId xmlns:a16="http://schemas.microsoft.com/office/drawing/2014/main" id="{31826CBB-5067-4A8D-B4F8-D6108BBD4B77}"/>
                  </a:ext>
                </a:extLst>
              </p:cNvPr>
              <p:cNvSpPr txBox="1">
                <a:spLocks noRot="1" noChangeAspect="1" noMove="1" noResize="1" noEditPoints="1" noAdjustHandles="1" noChangeArrowheads="1" noChangeShapeType="1" noTextEdit="1"/>
              </p:cNvSpPr>
              <p:nvPr/>
            </p:nvSpPr>
            <p:spPr>
              <a:xfrm>
                <a:off x="3313668" y="3769721"/>
                <a:ext cx="1917512" cy="67044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27AEAA-B971-43E8-89C1-FC4D4B53EF9C}"/>
                  </a:ext>
                </a:extLst>
              </p:cNvPr>
              <p:cNvSpPr txBox="1"/>
              <p:nvPr/>
            </p:nvSpPr>
            <p:spPr>
              <a:xfrm>
                <a:off x="3334739" y="4418061"/>
                <a:ext cx="2253374" cy="663580"/>
              </a:xfrm>
              <a:prstGeom prst="rect">
                <a:avLst/>
              </a:prstGeom>
              <a:noFill/>
              <a:ln w="19050">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IN" sz="1800" i="1" smtClean="0">
                              <a:latin typeface="Cambria Math" panose="02040503050406030204" pitchFamily="18" charset="0"/>
                            </a:rPr>
                          </m:ctrlPr>
                        </m:fPr>
                        <m:num>
                          <m:r>
                            <a:rPr lang="en-US" sz="1800" i="1">
                              <a:latin typeface="Cambria Math" panose="02040503050406030204" pitchFamily="18" charset="0"/>
                            </a:rPr>
                            <m:t>−</m:t>
                          </m:r>
                          <m:r>
                            <a:rPr lang="en-US" sz="1800" b="0" i="1" smtClean="0">
                              <a:latin typeface="Cambria Math" panose="02040503050406030204" pitchFamily="18" charset="0"/>
                            </a:rPr>
                            <m:t>𝑏</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den>
                      </m:f>
                      <m:r>
                        <a:rPr lang="en-US" sz="1800" b="0" i="0" smtClean="0">
                          <a:latin typeface="Cambria Math" panose="02040503050406030204" pitchFamily="18" charset="0"/>
                        </a:rPr>
                        <m:t>,</m:t>
                      </m:r>
                      <m:r>
                        <a:rPr lang="en-US" sz="1800" b="0" i="1" smtClean="0">
                          <a:latin typeface="Cambria Math" panose="02040503050406030204" pitchFamily="18" charset="0"/>
                        </a:rPr>
                        <m:t>𝑤h𝑒𝑛</m:t>
                      </m:r>
                      <m:r>
                        <a:rPr lang="en-US" sz="1800" b="0" i="1" smtClean="0">
                          <a:latin typeface="Cambria Math" panose="02040503050406030204" pitchFamily="18" charset="0"/>
                        </a:rPr>
                        <m:t> </m:t>
                      </m:r>
                      <m:r>
                        <a:rPr lang="en-US" sz="1800" b="0" i="1" smtClean="0">
                          <a:latin typeface="Cambria Math" panose="02040503050406030204" pitchFamily="18" charset="0"/>
                        </a:rPr>
                        <m:t>𝑦</m:t>
                      </m:r>
                      <m:r>
                        <a:rPr lang="en-US" sz="1800" b="0" i="1" smtClean="0">
                          <a:latin typeface="Cambria Math" panose="02040503050406030204" pitchFamily="18" charset="0"/>
                        </a:rPr>
                        <m:t>=0</m:t>
                      </m:r>
                    </m:oMath>
                  </m:oMathPara>
                </a14:m>
                <a:endParaRPr lang="en-IN" sz="1800" i="1" dirty="0"/>
              </a:p>
            </p:txBody>
          </p:sp>
        </mc:Choice>
        <mc:Fallback xmlns="">
          <p:sp>
            <p:nvSpPr>
              <p:cNvPr id="13" name="TextBox 12">
                <a:extLst>
                  <a:ext uri="{FF2B5EF4-FFF2-40B4-BE49-F238E27FC236}">
                    <a16:creationId xmlns:a16="http://schemas.microsoft.com/office/drawing/2014/main" id="{2E27AEAA-B971-43E8-89C1-FC4D4B53EF9C}"/>
                  </a:ext>
                </a:extLst>
              </p:cNvPr>
              <p:cNvSpPr txBox="1">
                <a:spLocks noRot="1" noChangeAspect="1" noMove="1" noResize="1" noEditPoints="1" noAdjustHandles="1" noChangeArrowheads="1" noChangeShapeType="1" noTextEdit="1"/>
              </p:cNvSpPr>
              <p:nvPr/>
            </p:nvSpPr>
            <p:spPr>
              <a:xfrm>
                <a:off x="3334739" y="4418061"/>
                <a:ext cx="2253374" cy="663580"/>
              </a:xfrm>
              <a:prstGeom prst="rect">
                <a:avLst/>
              </a:prstGeom>
              <a:blipFill>
                <a:blip r:embed="rId8"/>
                <a:stretch>
                  <a:fillRect/>
                </a:stretch>
              </a:blipFill>
              <a:ln w="1905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538477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Decision Boundary                </a:t>
            </a:r>
            <a:r>
              <a:rPr lang="en-US" sz="2000" dirty="0"/>
              <a:t>contd</a:t>
            </a:r>
            <a:r>
              <a:rPr lang="en-US" sz="2400" dirty="0"/>
              <a:t>.</a:t>
            </a:r>
            <a:endParaRPr sz="2400" dirty="0"/>
          </a:p>
        </p:txBody>
      </p:sp>
      <p:sp>
        <p:nvSpPr>
          <p:cNvPr id="91" name="Google Shape;91;p13"/>
          <p:cNvSpPr txBox="1">
            <a:spLocks noGrp="1"/>
          </p:cNvSpPr>
          <p:nvPr>
            <p:ph type="body" idx="1"/>
          </p:nvPr>
        </p:nvSpPr>
        <p:spPr>
          <a:xfrm>
            <a:off x="255531" y="540327"/>
            <a:ext cx="7440669" cy="4380573"/>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And the y-intercept:</a:t>
            </a: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800" b="1" dirty="0">
              <a:solidFill>
                <a:srgbClr val="000000"/>
              </a:solidFill>
            </a:endParaRPr>
          </a:p>
          <a:p>
            <a:pPr marL="342900" indent="-342900">
              <a:buClr>
                <a:schemeClr val="dk1"/>
              </a:buClr>
              <a:buSzPts val="1100"/>
            </a:pPr>
            <a:r>
              <a:rPr lang="en-US" sz="1800" b="1" dirty="0">
                <a:solidFill>
                  <a:srgbClr val="000000"/>
                </a:solidFill>
              </a:rPr>
              <a:t>With those two points, we can find the slope, m:</a:t>
            </a:r>
          </a:p>
          <a:p>
            <a:pPr marL="342900" indent="-342900">
              <a:buClr>
                <a:schemeClr val="dk1"/>
              </a:buClr>
              <a:buSzPts val="1100"/>
            </a:pPr>
            <a:endParaRPr lang="en-US" sz="1800" b="1" dirty="0">
              <a:solidFill>
                <a:srgbClr val="000000"/>
              </a:solidFill>
            </a:endParaRPr>
          </a:p>
          <a:p>
            <a:pPr marL="342900"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E7C473-0F3B-448C-898B-05DB92A53939}"/>
                  </a:ext>
                </a:extLst>
              </p:cNvPr>
              <p:cNvSpPr txBox="1"/>
              <p:nvPr/>
            </p:nvSpPr>
            <p:spPr>
              <a:xfrm>
                <a:off x="2902527" y="876661"/>
                <a:ext cx="1901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𝑏</m:t>
                      </m:r>
                    </m:oMath>
                  </m:oMathPara>
                </a14:m>
                <a:endParaRPr lang="en-IN" sz="1800" dirty="0"/>
              </a:p>
            </p:txBody>
          </p:sp>
        </mc:Choice>
        <mc:Fallback xmlns="">
          <p:sp>
            <p:nvSpPr>
              <p:cNvPr id="5" name="TextBox 4">
                <a:extLst>
                  <a:ext uri="{FF2B5EF4-FFF2-40B4-BE49-F238E27FC236}">
                    <a16:creationId xmlns:a16="http://schemas.microsoft.com/office/drawing/2014/main" id="{86E7C473-0F3B-448C-898B-05DB92A53939}"/>
                  </a:ext>
                </a:extLst>
              </p:cNvPr>
              <p:cNvSpPr txBox="1">
                <a:spLocks noRot="1" noChangeAspect="1" noMove="1" noResize="1" noEditPoints="1" noAdjustHandles="1" noChangeArrowheads="1" noChangeShapeType="1" noTextEdit="1"/>
              </p:cNvSpPr>
              <p:nvPr/>
            </p:nvSpPr>
            <p:spPr>
              <a:xfrm>
                <a:off x="2902527" y="876661"/>
                <a:ext cx="1901483" cy="369332"/>
              </a:xfrm>
              <a:prstGeom prst="rect">
                <a:avLst/>
              </a:prstGeom>
              <a:blipFill>
                <a:blip r:embed="rId3"/>
                <a:stretch>
                  <a:fillRect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1AA6C7-4767-4B90-A7A6-F269B9926AC5}"/>
                  </a:ext>
                </a:extLst>
              </p:cNvPr>
              <p:cNvSpPr txBox="1"/>
              <p:nvPr/>
            </p:nvSpPr>
            <p:spPr>
              <a:xfrm>
                <a:off x="2805549" y="1339867"/>
                <a:ext cx="2196435" cy="369332"/>
              </a:xfrm>
              <a:prstGeom prst="rect">
                <a:avLst/>
              </a:prstGeom>
              <a:noFill/>
            </p:spPr>
            <p:txBody>
              <a:bodyPr wrap="none" rtlCol="0">
                <a:spAutoFit/>
              </a:bodyPr>
              <a:lstStyle/>
              <a:p>
                <a14:m>
                  <m:oMath xmlns:m="http://schemas.openxmlformats.org/officeDocument/2006/math">
                    <m:sSub>
                      <m:sSubPr>
                        <m:ctrlPr>
                          <a:rPr lang="en-US" sz="1800" b="0" i="1" smtClean="0">
                            <a:latin typeface="Cambria Math" panose="02040503050406030204" pitchFamily="18" charset="0"/>
                          </a:rPr>
                        </m:ctrlPr>
                      </m:sSub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𝑏</m:t>
                    </m:r>
                  </m:oMath>
                </a14:m>
                <a:r>
                  <a:rPr lang="en-IN" sz="1800" dirty="0"/>
                  <a:t>)</a:t>
                </a:r>
              </a:p>
            </p:txBody>
          </p:sp>
        </mc:Choice>
        <mc:Fallback xmlns="">
          <p:sp>
            <p:nvSpPr>
              <p:cNvPr id="6" name="TextBox 5">
                <a:extLst>
                  <a:ext uri="{FF2B5EF4-FFF2-40B4-BE49-F238E27FC236}">
                    <a16:creationId xmlns:a16="http://schemas.microsoft.com/office/drawing/2014/main" id="{961AA6C7-4767-4B90-A7A6-F269B9926AC5}"/>
                  </a:ext>
                </a:extLst>
              </p:cNvPr>
              <p:cNvSpPr txBox="1">
                <a:spLocks noRot="1" noChangeAspect="1" noMove="1" noResize="1" noEditPoints="1" noAdjustHandles="1" noChangeArrowheads="1" noChangeShapeType="1" noTextEdit="1"/>
              </p:cNvSpPr>
              <p:nvPr/>
            </p:nvSpPr>
            <p:spPr>
              <a:xfrm>
                <a:off x="2805549" y="1339867"/>
                <a:ext cx="2196435" cy="369332"/>
              </a:xfrm>
              <a:prstGeom prst="rect">
                <a:avLst/>
              </a:prstGeom>
              <a:blipFill>
                <a:blip r:embed="rId4"/>
                <a:stretch>
                  <a:fillRect t="-10000" r="-1939"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47D9A3-0A06-44CF-8D75-336C06B1D2A0}"/>
                  </a:ext>
                </a:extLst>
              </p:cNvPr>
              <p:cNvSpPr txBox="1"/>
              <p:nvPr/>
            </p:nvSpPr>
            <p:spPr>
              <a:xfrm>
                <a:off x="3162456" y="1900701"/>
                <a:ext cx="1740092" cy="601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f>
                        <m:fPr>
                          <m:ctrlPr>
                            <a:rPr lang="en-IN" sz="1600" i="1" smtClean="0">
                              <a:latin typeface="Cambria Math" panose="02040503050406030204" pitchFamily="18" charset="0"/>
                            </a:rPr>
                          </m:ctrlPr>
                        </m:fPr>
                        <m:num>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m:t>
                          </m:r>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2</m:t>
                              </m:r>
                            </m:sub>
                          </m:sSub>
                        </m:den>
                      </m:f>
                    </m:oMath>
                  </m:oMathPara>
                </a14:m>
                <a:endParaRPr lang="en-IN" sz="1600" dirty="0"/>
              </a:p>
            </p:txBody>
          </p:sp>
        </mc:Choice>
        <mc:Fallback xmlns="">
          <p:sp>
            <p:nvSpPr>
              <p:cNvPr id="2" name="TextBox 1">
                <a:extLst>
                  <a:ext uri="{FF2B5EF4-FFF2-40B4-BE49-F238E27FC236}">
                    <a16:creationId xmlns:a16="http://schemas.microsoft.com/office/drawing/2014/main" id="{E947D9A3-0A06-44CF-8D75-336C06B1D2A0}"/>
                  </a:ext>
                </a:extLst>
              </p:cNvPr>
              <p:cNvSpPr txBox="1">
                <a:spLocks noRot="1" noChangeAspect="1" noMove="1" noResize="1" noEditPoints="1" noAdjustHandles="1" noChangeArrowheads="1" noChangeShapeType="1" noTextEdit="1"/>
              </p:cNvSpPr>
              <p:nvPr/>
            </p:nvSpPr>
            <p:spPr>
              <a:xfrm>
                <a:off x="3162456" y="1900701"/>
                <a:ext cx="1740092" cy="60164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B9D5CB-B7E7-4AB6-80AB-7EE10BB803BA}"/>
                  </a:ext>
                </a:extLst>
              </p:cNvPr>
              <p:cNvSpPr txBox="1"/>
              <p:nvPr/>
            </p:nvSpPr>
            <p:spPr>
              <a:xfrm>
                <a:off x="3135241" y="2573778"/>
                <a:ext cx="2272545" cy="663580"/>
              </a:xfrm>
              <a:prstGeom prst="rect">
                <a:avLst/>
              </a:prstGeom>
              <a:noFill/>
              <a:ln w="19050">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m:t>
                      </m:r>
                      <m:f>
                        <m:fPr>
                          <m:ctrlPr>
                            <a:rPr lang="en-IN" sz="1800" i="1" smtClean="0">
                              <a:latin typeface="Cambria Math" panose="02040503050406030204" pitchFamily="18" charset="0"/>
                            </a:rPr>
                          </m:ctrlPr>
                        </m:fPr>
                        <m:num>
                          <m:r>
                            <a:rPr lang="en-US" sz="1800" i="1">
                              <a:latin typeface="Cambria Math" panose="02040503050406030204" pitchFamily="18" charset="0"/>
                            </a:rPr>
                            <m:t>−</m:t>
                          </m:r>
                          <m:r>
                            <a:rPr lang="en-US" sz="1800" b="0" i="1" smtClean="0">
                              <a:latin typeface="Cambria Math" panose="02040503050406030204" pitchFamily="18" charset="0"/>
                            </a:rPr>
                            <m:t>𝑏</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den>
                      </m:f>
                      <m:r>
                        <a:rPr lang="en-US" sz="1800" b="0" i="0" smtClean="0">
                          <a:latin typeface="Cambria Math" panose="02040503050406030204" pitchFamily="18" charset="0"/>
                        </a:rPr>
                        <m:t>,</m:t>
                      </m:r>
                      <m:r>
                        <a:rPr lang="en-US" sz="1800" b="0" i="1" smtClean="0">
                          <a:latin typeface="Cambria Math" panose="02040503050406030204" pitchFamily="18" charset="0"/>
                        </a:rPr>
                        <m:t>𝑤h𝑒𝑛</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=0</m:t>
                      </m:r>
                    </m:oMath>
                  </m:oMathPara>
                </a14:m>
                <a:endParaRPr lang="en-IN" sz="1800" i="1" dirty="0"/>
              </a:p>
            </p:txBody>
          </p:sp>
        </mc:Choice>
        <mc:Fallback xmlns="">
          <p:sp>
            <p:nvSpPr>
              <p:cNvPr id="9" name="TextBox 8">
                <a:extLst>
                  <a:ext uri="{FF2B5EF4-FFF2-40B4-BE49-F238E27FC236}">
                    <a16:creationId xmlns:a16="http://schemas.microsoft.com/office/drawing/2014/main" id="{ECB9D5CB-B7E7-4AB6-80AB-7EE10BB803BA}"/>
                  </a:ext>
                </a:extLst>
              </p:cNvPr>
              <p:cNvSpPr txBox="1">
                <a:spLocks noRot="1" noChangeAspect="1" noMove="1" noResize="1" noEditPoints="1" noAdjustHandles="1" noChangeArrowheads="1" noChangeShapeType="1" noTextEdit="1"/>
              </p:cNvSpPr>
              <p:nvPr/>
            </p:nvSpPr>
            <p:spPr>
              <a:xfrm>
                <a:off x="3135241" y="2573778"/>
                <a:ext cx="2272545" cy="663580"/>
              </a:xfrm>
              <a:prstGeom prst="rect">
                <a:avLst/>
              </a:prstGeom>
              <a:blipFill>
                <a:blip r:embed="rId6"/>
                <a:stretch>
                  <a:fillRect/>
                </a:stretch>
              </a:blipFill>
              <a:ln w="19050">
                <a:solidFill>
                  <a:schemeClr val="accent1"/>
                </a:solidFill>
              </a:ln>
            </p:spPr>
            <p:txBody>
              <a:bodyPr/>
              <a:lstStyle/>
              <a:p>
                <a:r>
                  <a:rPr lang="en-IN">
                    <a:noFill/>
                  </a:rPr>
                  <a:t> </a:t>
                </a:r>
              </a:p>
            </p:txBody>
          </p:sp>
        </mc:Fallback>
      </mc:AlternateContent>
      <p:sp>
        <p:nvSpPr>
          <p:cNvPr id="11" name="TextBox 10">
            <a:extLst>
              <a:ext uri="{FF2B5EF4-FFF2-40B4-BE49-F238E27FC236}">
                <a16:creationId xmlns:a16="http://schemas.microsoft.com/office/drawing/2014/main" id="{0971C5A3-0E11-4B00-BF18-964A2D400948}"/>
              </a:ext>
            </a:extLst>
          </p:cNvPr>
          <p:cNvSpPr txBox="1"/>
          <p:nvPr/>
        </p:nvSpPr>
        <p:spPr>
          <a:xfrm>
            <a:off x="2902527" y="3959853"/>
            <a:ext cx="2794999" cy="738664"/>
          </a:xfrm>
          <a:prstGeom prst="rect">
            <a:avLst/>
          </a:prstGeom>
          <a:noFill/>
          <a:ln w="19050">
            <a:solidFill>
              <a:schemeClr val="accent1"/>
            </a:solidFill>
          </a:ln>
        </p:spPr>
        <p:txBody>
          <a:bodyPr wrap="square">
            <a:spAutoFit/>
          </a:bodyPr>
          <a:lstStyle/>
          <a:p>
            <a:r>
              <a:rPr lang="pl-PL" dirty="0"/>
              <a:t>point</a:t>
            </a:r>
            <a:r>
              <a:rPr lang="pl-PL" baseline="-25000" dirty="0"/>
              <a:t>1</a:t>
            </a:r>
            <a:r>
              <a:rPr lang="pl-PL" dirty="0"/>
              <a:t> = </a:t>
            </a:r>
            <a:r>
              <a:rPr lang="en-US" dirty="0"/>
              <a:t>(x</a:t>
            </a:r>
            <a:r>
              <a:rPr lang="en-US" baseline="-25000" dirty="0"/>
              <a:t>1</a:t>
            </a:r>
            <a:r>
              <a:rPr lang="en-US" dirty="0"/>
              <a:t>, y</a:t>
            </a:r>
            <a:r>
              <a:rPr lang="en-US" baseline="-25000" dirty="0"/>
              <a:t>1</a:t>
            </a:r>
            <a:r>
              <a:rPr lang="en-US" dirty="0"/>
              <a:t>) = </a:t>
            </a:r>
            <a:r>
              <a:rPr lang="pl-PL" dirty="0"/>
              <a:t>(0, -b / w</a:t>
            </a:r>
            <a:r>
              <a:rPr lang="pl-PL" baseline="-25000" dirty="0"/>
              <a:t>2</a:t>
            </a:r>
            <a:r>
              <a:rPr lang="pl-PL" dirty="0"/>
              <a:t>)</a:t>
            </a:r>
            <a:endParaRPr lang="en-US" dirty="0"/>
          </a:p>
          <a:p>
            <a:r>
              <a:rPr lang="pl-PL" dirty="0"/>
              <a:t> </a:t>
            </a:r>
          </a:p>
          <a:p>
            <a:r>
              <a:rPr lang="pl-PL" dirty="0"/>
              <a:t>point</a:t>
            </a:r>
            <a:r>
              <a:rPr lang="pl-PL" baseline="-25000" dirty="0"/>
              <a:t>2</a:t>
            </a:r>
            <a:r>
              <a:rPr lang="pl-PL" dirty="0"/>
              <a:t> = </a:t>
            </a:r>
            <a:r>
              <a:rPr lang="en-US" dirty="0"/>
              <a:t>(x</a:t>
            </a:r>
            <a:r>
              <a:rPr lang="en-US" baseline="-25000" dirty="0"/>
              <a:t>2</a:t>
            </a:r>
            <a:r>
              <a:rPr lang="en-US" dirty="0"/>
              <a:t>, y</a:t>
            </a:r>
            <a:r>
              <a:rPr lang="en-US" baseline="-25000" dirty="0"/>
              <a:t>2</a:t>
            </a:r>
            <a:r>
              <a:rPr lang="en-US" dirty="0"/>
              <a:t>) = </a:t>
            </a:r>
            <a:r>
              <a:rPr lang="pl-PL" dirty="0"/>
              <a:t>(-b / w</a:t>
            </a:r>
            <a:r>
              <a:rPr lang="pl-PL" baseline="-25000" dirty="0"/>
              <a:t>1</a:t>
            </a:r>
            <a:r>
              <a:rPr lang="pl-PL" dirty="0"/>
              <a:t>, 0)</a:t>
            </a:r>
            <a:endParaRPr lang="en-IN" dirty="0"/>
          </a:p>
        </p:txBody>
      </p:sp>
    </p:spTree>
    <p:extLst>
      <p:ext uri="{BB962C8B-B14F-4D97-AF65-F5344CB8AC3E}">
        <p14:creationId xmlns:p14="http://schemas.microsoft.com/office/powerpoint/2010/main" val="3872636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Little Bit History</a:t>
            </a:r>
            <a:endParaRPr sz="2400" dirty="0"/>
          </a:p>
        </p:txBody>
      </p:sp>
      <p:sp>
        <p:nvSpPr>
          <p:cNvPr id="91" name="Google Shape;91;p13"/>
          <p:cNvSpPr txBox="1">
            <a:spLocks noGrp="1"/>
          </p:cNvSpPr>
          <p:nvPr>
            <p:ph type="body" idx="1"/>
          </p:nvPr>
        </p:nvSpPr>
        <p:spPr>
          <a:xfrm>
            <a:off x="255531" y="542704"/>
            <a:ext cx="4316469" cy="4454393"/>
          </a:xfrm>
          <a:prstGeom prst="rect">
            <a:avLst/>
          </a:prstGeom>
          <a:ln w="12700"/>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First introduced by American psychologist, </a:t>
            </a:r>
            <a:r>
              <a:rPr lang="en-US" sz="1800" b="1" dirty="0">
                <a:solidFill>
                  <a:schemeClr val="accent6">
                    <a:lumMod val="75000"/>
                  </a:schemeClr>
                </a:solidFill>
              </a:rPr>
              <a:t>Frank Rosenblatt </a:t>
            </a:r>
            <a:r>
              <a:rPr lang="en-US" sz="1800" b="1" dirty="0">
                <a:solidFill>
                  <a:srgbClr val="000000"/>
                </a:solidFill>
              </a:rPr>
              <a:t>in 1957 at </a:t>
            </a:r>
            <a:r>
              <a:rPr lang="en-US" sz="1800" b="1" dirty="0">
                <a:solidFill>
                  <a:schemeClr val="accent6">
                    <a:lumMod val="75000"/>
                  </a:schemeClr>
                </a:solidFill>
              </a:rPr>
              <a:t>Cornell Aeronautical Laboratory</a:t>
            </a:r>
          </a:p>
          <a:p>
            <a:pPr marL="342900" indent="-342900">
              <a:spcAft>
                <a:spcPts val="800"/>
              </a:spcAft>
              <a:buClr>
                <a:schemeClr val="dk1"/>
              </a:buClr>
              <a:buSzPts val="1100"/>
            </a:pPr>
            <a:r>
              <a:rPr lang="en-US" sz="1800" b="1" dirty="0">
                <a:solidFill>
                  <a:schemeClr val="tx1"/>
                </a:solidFill>
              </a:rPr>
              <a:t>Rosenblatt was heavily inspired by the </a:t>
            </a:r>
            <a:r>
              <a:rPr lang="en-US" sz="1800" b="1" dirty="0">
                <a:solidFill>
                  <a:schemeClr val="accent6">
                    <a:lumMod val="75000"/>
                  </a:schemeClr>
                </a:solidFill>
              </a:rPr>
              <a:t>biological neuron </a:t>
            </a:r>
            <a:r>
              <a:rPr lang="en-US" sz="1800" b="1" dirty="0">
                <a:solidFill>
                  <a:schemeClr val="tx1"/>
                </a:solidFill>
              </a:rPr>
              <a:t>and its </a:t>
            </a:r>
            <a:r>
              <a:rPr lang="en-US" sz="1800" b="1" dirty="0">
                <a:solidFill>
                  <a:schemeClr val="accent6">
                    <a:lumMod val="75000"/>
                  </a:schemeClr>
                </a:solidFill>
              </a:rPr>
              <a:t>ability to learn</a:t>
            </a:r>
          </a:p>
          <a:p>
            <a:pPr marL="342900" indent="-342900">
              <a:spcAft>
                <a:spcPts val="800"/>
              </a:spcAft>
              <a:buClr>
                <a:schemeClr val="dk1"/>
              </a:buClr>
              <a:buSzPts val="1100"/>
            </a:pPr>
            <a:r>
              <a:rPr lang="en-US" sz="1800" b="1" dirty="0">
                <a:solidFill>
                  <a:schemeClr val="tx1"/>
                </a:solidFill>
              </a:rPr>
              <a:t>Rosenblatt’s Perceptron:</a:t>
            </a:r>
          </a:p>
          <a:p>
            <a:pPr marL="342900" indent="-342900">
              <a:spcAft>
                <a:spcPts val="800"/>
              </a:spcAft>
              <a:buClr>
                <a:schemeClr val="dk1"/>
              </a:buClr>
              <a:buSzPts val="1100"/>
            </a:pPr>
            <a:endParaRPr lang="en-US" sz="1800" b="1" dirty="0">
              <a:solidFill>
                <a:schemeClr val="tx1"/>
              </a:solidFill>
            </a:endParaRPr>
          </a:p>
          <a:p>
            <a:pPr marL="342900" indent="-342900">
              <a:spcAft>
                <a:spcPts val="800"/>
              </a:spcAft>
              <a:buClr>
                <a:schemeClr val="dk1"/>
              </a:buClr>
              <a:buSzPts val="1100"/>
            </a:pPr>
            <a:endParaRPr lang="en-US" sz="1800" b="1" dirty="0">
              <a:solidFill>
                <a:schemeClr val="tx1"/>
              </a:solidFill>
            </a:endParaRPr>
          </a:p>
          <a:p>
            <a:pPr marL="342900" indent="-342900">
              <a:spcAft>
                <a:spcPts val="800"/>
              </a:spcAft>
              <a:buClr>
                <a:schemeClr val="dk1"/>
              </a:buClr>
              <a:buSzPts val="1100"/>
            </a:pPr>
            <a:endParaRPr lang="en-US" sz="1800" b="1" dirty="0">
              <a:solidFill>
                <a:schemeClr val="tx1"/>
              </a:solidFill>
            </a:endParaRPr>
          </a:p>
          <a:p>
            <a:pPr marL="342900" indent="-342900">
              <a:spcAft>
                <a:spcPts val="800"/>
              </a:spcAft>
              <a:buClr>
                <a:schemeClr val="dk1"/>
              </a:buClr>
              <a:buSzPts val="1100"/>
            </a:pPr>
            <a:r>
              <a:rPr lang="en-US" sz="1800" b="1" dirty="0">
                <a:solidFill>
                  <a:schemeClr val="tx1"/>
                </a:solidFill>
              </a:rPr>
              <a:t>It was able to work only with linearly separable data points</a:t>
            </a:r>
          </a:p>
          <a:p>
            <a:pPr marL="342900" indent="-342900">
              <a:spcAft>
                <a:spcPts val="800"/>
              </a:spcAft>
              <a:buClr>
                <a:schemeClr val="dk1"/>
              </a:buClr>
              <a:buSzPts val="1100"/>
            </a:pPr>
            <a:endParaRPr lang="en-US" sz="1800" b="1" dirty="0">
              <a:solidFill>
                <a:schemeClr val="accent6">
                  <a:lumMod val="75000"/>
                </a:schemeClr>
              </a:solidFill>
            </a:endParaRPr>
          </a:p>
          <a:p>
            <a:pPr marL="342900" indent="-342900">
              <a:spcAft>
                <a:spcPts val="800"/>
              </a:spcAft>
              <a:buClr>
                <a:schemeClr val="dk1"/>
              </a:buClr>
              <a:buSzPts val="1100"/>
            </a:pPr>
            <a:endParaRPr lang="en-US" sz="1800" b="1" dirty="0">
              <a:solidFill>
                <a:schemeClr val="tx1"/>
              </a:solidFill>
            </a:endParaRPr>
          </a:p>
          <a:p>
            <a:pPr marL="342900" indent="-342900">
              <a:spcAft>
                <a:spcPts val="800"/>
              </a:spcAft>
              <a:buClr>
                <a:schemeClr val="dk1"/>
              </a:buClr>
              <a:buSzPts val="1100"/>
            </a:pPr>
            <a:endParaRPr lang="en-US" sz="18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Picture 1">
            <a:extLst>
              <a:ext uri="{FF2B5EF4-FFF2-40B4-BE49-F238E27FC236}">
                <a16:creationId xmlns:a16="http://schemas.microsoft.com/office/drawing/2014/main" id="{D49FCBCD-7A3F-459F-A253-733F6A075C20}"/>
              </a:ext>
            </a:extLst>
          </p:cNvPr>
          <p:cNvPicPr>
            <a:picLocks noChangeAspect="1"/>
          </p:cNvPicPr>
          <p:nvPr/>
        </p:nvPicPr>
        <p:blipFill>
          <a:blip r:embed="rId3"/>
          <a:stretch>
            <a:fillRect/>
          </a:stretch>
        </p:blipFill>
        <p:spPr>
          <a:xfrm>
            <a:off x="4901866" y="1040748"/>
            <a:ext cx="2621151" cy="3458303"/>
          </a:xfrm>
          <a:prstGeom prst="rect">
            <a:avLst/>
          </a:prstGeom>
          <a:ln w="19050">
            <a:solidFill>
              <a:schemeClr val="accent3"/>
            </a:solidFill>
          </a:ln>
        </p:spPr>
      </p:pic>
      <p:sp>
        <p:nvSpPr>
          <p:cNvPr id="3" name="TextBox 2">
            <a:extLst>
              <a:ext uri="{FF2B5EF4-FFF2-40B4-BE49-F238E27FC236}">
                <a16:creationId xmlns:a16="http://schemas.microsoft.com/office/drawing/2014/main" id="{C6A46E34-73AE-459E-8F7F-D8DA0F3C307B}"/>
              </a:ext>
            </a:extLst>
          </p:cNvPr>
          <p:cNvSpPr txBox="1"/>
          <p:nvPr/>
        </p:nvSpPr>
        <p:spPr>
          <a:xfrm>
            <a:off x="5146965" y="4575181"/>
            <a:ext cx="2175596" cy="307777"/>
          </a:xfrm>
          <a:prstGeom prst="rect">
            <a:avLst/>
          </a:prstGeom>
          <a:noFill/>
        </p:spPr>
        <p:txBody>
          <a:bodyPr wrap="none" rtlCol="0">
            <a:spAutoFit/>
          </a:bodyPr>
          <a:lstStyle/>
          <a:p>
            <a:r>
              <a:rPr lang="en-US" dirty="0"/>
              <a:t>PC: Towardsdatascience</a:t>
            </a:r>
            <a:endParaRPr lang="en-IN" dirty="0"/>
          </a:p>
        </p:txBody>
      </p:sp>
      <p:grpSp>
        <p:nvGrpSpPr>
          <p:cNvPr id="22" name="Group 21">
            <a:extLst>
              <a:ext uri="{FF2B5EF4-FFF2-40B4-BE49-F238E27FC236}">
                <a16:creationId xmlns:a16="http://schemas.microsoft.com/office/drawing/2014/main" id="{3930A1DB-E59C-4C3D-A322-BD8AD864AB1D}"/>
              </a:ext>
            </a:extLst>
          </p:cNvPr>
          <p:cNvGrpSpPr/>
          <p:nvPr/>
        </p:nvGrpSpPr>
        <p:grpSpPr>
          <a:xfrm>
            <a:off x="1257022" y="3058876"/>
            <a:ext cx="2751467" cy="1128168"/>
            <a:chOff x="716692" y="3024241"/>
            <a:chExt cx="2751467" cy="1128168"/>
          </a:xfrm>
        </p:grpSpPr>
        <p:sp>
          <p:nvSpPr>
            <p:cNvPr id="9" name="Oval 8">
              <a:extLst>
                <a:ext uri="{FF2B5EF4-FFF2-40B4-BE49-F238E27FC236}">
                  <a16:creationId xmlns:a16="http://schemas.microsoft.com/office/drawing/2014/main" id="{16C4EEE9-637E-4C11-B577-255C79387CDE}"/>
                </a:ext>
              </a:extLst>
            </p:cNvPr>
            <p:cNvSpPr/>
            <p:nvPr/>
          </p:nvSpPr>
          <p:spPr>
            <a:xfrm>
              <a:off x="1711038" y="3332018"/>
              <a:ext cx="540325" cy="519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t>
              </a:r>
              <a:endParaRPr lang="en-IN" sz="1200" dirty="0"/>
            </a:p>
          </p:txBody>
        </p:sp>
        <p:sp>
          <p:nvSpPr>
            <p:cNvPr id="6" name="TextBox 5">
              <a:extLst>
                <a:ext uri="{FF2B5EF4-FFF2-40B4-BE49-F238E27FC236}">
                  <a16:creationId xmlns:a16="http://schemas.microsoft.com/office/drawing/2014/main" id="{DBA2E081-59C8-4A2D-99E9-9DC7FBC48FC3}"/>
                </a:ext>
              </a:extLst>
            </p:cNvPr>
            <p:cNvSpPr txBox="1"/>
            <p:nvPr/>
          </p:nvSpPr>
          <p:spPr>
            <a:xfrm>
              <a:off x="731795" y="3024241"/>
              <a:ext cx="372218" cy="307777"/>
            </a:xfrm>
            <a:prstGeom prst="rect">
              <a:avLst/>
            </a:prstGeom>
            <a:noFill/>
          </p:spPr>
          <p:txBody>
            <a:bodyPr wrap="none" rtlCol="0">
              <a:spAutoFit/>
            </a:bodyPr>
            <a:lstStyle/>
            <a:p>
              <a:r>
                <a:rPr lang="en-US" dirty="0"/>
                <a:t>X</a:t>
              </a:r>
              <a:r>
                <a:rPr lang="en-US" baseline="-25000" dirty="0"/>
                <a:t>1</a:t>
              </a:r>
              <a:endParaRPr lang="en-IN" baseline="-25000" dirty="0"/>
            </a:p>
          </p:txBody>
        </p:sp>
        <p:sp>
          <p:nvSpPr>
            <p:cNvPr id="13" name="TextBox 12">
              <a:extLst>
                <a:ext uri="{FF2B5EF4-FFF2-40B4-BE49-F238E27FC236}">
                  <a16:creationId xmlns:a16="http://schemas.microsoft.com/office/drawing/2014/main" id="{6531F17A-A30D-47D9-A9E3-0784AEFBBDBD}"/>
                </a:ext>
              </a:extLst>
            </p:cNvPr>
            <p:cNvSpPr txBox="1"/>
            <p:nvPr/>
          </p:nvSpPr>
          <p:spPr>
            <a:xfrm>
              <a:off x="731795" y="3323599"/>
              <a:ext cx="372218" cy="307777"/>
            </a:xfrm>
            <a:prstGeom prst="rect">
              <a:avLst/>
            </a:prstGeom>
            <a:noFill/>
          </p:spPr>
          <p:txBody>
            <a:bodyPr wrap="none" rtlCol="0">
              <a:spAutoFit/>
            </a:bodyPr>
            <a:lstStyle/>
            <a:p>
              <a:r>
                <a:rPr lang="en-US" dirty="0"/>
                <a:t>X</a:t>
              </a:r>
              <a:r>
                <a:rPr lang="en-US" baseline="-25000" dirty="0"/>
                <a:t>2</a:t>
              </a:r>
              <a:endParaRPr lang="en-IN" baseline="-25000" dirty="0"/>
            </a:p>
          </p:txBody>
        </p:sp>
        <p:sp>
          <p:nvSpPr>
            <p:cNvPr id="14" name="TextBox 13">
              <a:extLst>
                <a:ext uri="{FF2B5EF4-FFF2-40B4-BE49-F238E27FC236}">
                  <a16:creationId xmlns:a16="http://schemas.microsoft.com/office/drawing/2014/main" id="{4664E84A-35D6-4405-A2F2-7E51C78BC124}"/>
                </a:ext>
              </a:extLst>
            </p:cNvPr>
            <p:cNvSpPr txBox="1"/>
            <p:nvPr/>
          </p:nvSpPr>
          <p:spPr>
            <a:xfrm>
              <a:off x="3163267" y="3437901"/>
              <a:ext cx="304892" cy="307777"/>
            </a:xfrm>
            <a:prstGeom prst="rect">
              <a:avLst/>
            </a:prstGeom>
            <a:noFill/>
          </p:spPr>
          <p:txBody>
            <a:bodyPr wrap="none" rtlCol="0">
              <a:spAutoFit/>
            </a:bodyPr>
            <a:lstStyle/>
            <a:p>
              <a:r>
                <a:rPr lang="en-US" dirty="0"/>
                <a:t>Y</a:t>
              </a:r>
              <a:endParaRPr lang="en-IN" baseline="-25000" dirty="0"/>
            </a:p>
          </p:txBody>
        </p:sp>
        <p:sp>
          <p:nvSpPr>
            <p:cNvPr id="15" name="TextBox 14">
              <a:extLst>
                <a:ext uri="{FF2B5EF4-FFF2-40B4-BE49-F238E27FC236}">
                  <a16:creationId xmlns:a16="http://schemas.microsoft.com/office/drawing/2014/main" id="{E8AB3D7F-9AFA-4FD3-85F2-4F01D8964222}"/>
                </a:ext>
              </a:extLst>
            </p:cNvPr>
            <p:cNvSpPr txBox="1"/>
            <p:nvPr/>
          </p:nvSpPr>
          <p:spPr>
            <a:xfrm>
              <a:off x="731795" y="3844632"/>
              <a:ext cx="372218" cy="307777"/>
            </a:xfrm>
            <a:prstGeom prst="rect">
              <a:avLst/>
            </a:prstGeom>
            <a:noFill/>
          </p:spPr>
          <p:txBody>
            <a:bodyPr wrap="none" rtlCol="0">
              <a:spAutoFit/>
            </a:bodyPr>
            <a:lstStyle/>
            <a:p>
              <a:r>
                <a:rPr lang="en-US" dirty="0"/>
                <a:t>X</a:t>
              </a:r>
              <a:r>
                <a:rPr lang="en-US" baseline="-25000" dirty="0"/>
                <a:t>n</a:t>
              </a:r>
              <a:endParaRPr lang="en-IN" baseline="-25000" dirty="0"/>
            </a:p>
          </p:txBody>
        </p:sp>
        <p:cxnSp>
          <p:nvCxnSpPr>
            <p:cNvPr id="11" name="Straight Arrow Connector 10">
              <a:extLst>
                <a:ext uri="{FF2B5EF4-FFF2-40B4-BE49-F238E27FC236}">
                  <a16:creationId xmlns:a16="http://schemas.microsoft.com/office/drawing/2014/main" id="{C0F32F08-F231-4FE4-9F44-3935986939B9}"/>
                </a:ext>
              </a:extLst>
            </p:cNvPr>
            <p:cNvCxnSpPr>
              <a:stCxn id="6" idx="3"/>
              <a:endCxn id="9" idx="1"/>
            </p:cNvCxnSpPr>
            <p:nvPr/>
          </p:nvCxnSpPr>
          <p:spPr>
            <a:xfrm>
              <a:off x="1104013" y="3178130"/>
              <a:ext cx="686154" cy="2299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069215-140C-4D1F-A8DD-32C3868EEBC9}"/>
                </a:ext>
              </a:extLst>
            </p:cNvPr>
            <p:cNvCxnSpPr>
              <a:cxnSpLocks/>
              <a:endCxn id="9" idx="2"/>
            </p:cNvCxnSpPr>
            <p:nvPr/>
          </p:nvCxnSpPr>
          <p:spPr>
            <a:xfrm>
              <a:off x="1104013" y="3534639"/>
              <a:ext cx="607025" cy="571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2062466-49C5-4100-B1F1-7C8E57A42B24}"/>
                </a:ext>
              </a:extLst>
            </p:cNvPr>
            <p:cNvCxnSpPr>
              <a:endCxn id="9" idx="3"/>
            </p:cNvCxnSpPr>
            <p:nvPr/>
          </p:nvCxnSpPr>
          <p:spPr>
            <a:xfrm flipV="1">
              <a:off x="1104013" y="3775477"/>
              <a:ext cx="686154" cy="2210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FDBD07-BB78-4DB3-B6D6-0BC6E380BF81}"/>
                </a:ext>
              </a:extLst>
            </p:cNvPr>
            <p:cNvCxnSpPr>
              <a:cxnSpLocks/>
              <a:stCxn id="9" idx="6"/>
              <a:endCxn id="14" idx="1"/>
            </p:cNvCxnSpPr>
            <p:nvPr/>
          </p:nvCxnSpPr>
          <p:spPr>
            <a:xfrm flipV="1">
              <a:off x="2251363" y="3591790"/>
              <a:ext cx="911904"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CA01B4-F459-47BB-AAB3-4C3B6E060023}"/>
                </a:ext>
              </a:extLst>
            </p:cNvPr>
            <p:cNvSpPr txBox="1"/>
            <p:nvPr/>
          </p:nvSpPr>
          <p:spPr>
            <a:xfrm>
              <a:off x="716692" y="3422513"/>
              <a:ext cx="389850" cy="338554"/>
            </a:xfrm>
            <a:prstGeom prst="rect">
              <a:avLst/>
            </a:prstGeom>
            <a:noFill/>
          </p:spPr>
          <p:txBody>
            <a:bodyPr wrap="none" rtlCol="0">
              <a:spAutoFit/>
            </a:bodyPr>
            <a:lstStyle/>
            <a:p>
              <a:r>
                <a:rPr lang="en-US" sz="2400" baseline="-25000" dirty="0"/>
                <a:t>…</a:t>
              </a:r>
              <a:endParaRPr lang="en-IN" baseline="-25000" dirty="0"/>
            </a:p>
          </p:txBody>
        </p:sp>
      </p:grpSp>
    </p:spTree>
    <p:extLst>
      <p:ext uri="{BB962C8B-B14F-4D97-AF65-F5344CB8AC3E}">
        <p14:creationId xmlns:p14="http://schemas.microsoft.com/office/powerpoint/2010/main" val="1639891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Decision Boundary                </a:t>
            </a:r>
            <a:r>
              <a:rPr lang="en-US" sz="2000" dirty="0"/>
              <a:t>contd</a:t>
            </a:r>
            <a:r>
              <a:rPr lang="en-US" sz="2400" dirty="0"/>
              <a:t>.</a:t>
            </a:r>
            <a:endParaRPr sz="2400" dirty="0"/>
          </a:p>
        </p:txBody>
      </p:sp>
      <p:sp>
        <p:nvSpPr>
          <p:cNvPr id="91" name="Google Shape;91;p13"/>
          <p:cNvSpPr txBox="1">
            <a:spLocks noGrp="1"/>
          </p:cNvSpPr>
          <p:nvPr>
            <p:ph type="body" idx="1"/>
          </p:nvPr>
        </p:nvSpPr>
        <p:spPr>
          <a:xfrm>
            <a:off x="255531" y="2865495"/>
            <a:ext cx="7440669" cy="2055404"/>
          </a:xfrm>
          <a:prstGeom prst="rect">
            <a:avLst/>
          </a:prstGeom>
        </p:spPr>
        <p:txBody>
          <a:bodyPr spcFirstLastPara="1" wrap="square" lIns="0" tIns="0" rIns="0" bIns="0" anchor="t" anchorCtr="0">
            <a:noAutofit/>
          </a:bodyPr>
          <a:lstStyle/>
          <a:p>
            <a:pPr marL="342900" indent="-342900">
              <a:buClr>
                <a:schemeClr val="dk1"/>
              </a:buClr>
              <a:buSzPts val="1100"/>
            </a:pPr>
            <a:r>
              <a:rPr lang="en-US" sz="1600" b="1" dirty="0">
                <a:solidFill>
                  <a:srgbClr val="000000"/>
                </a:solidFill>
              </a:rPr>
              <a:t>Now, we have the two values we need to construct our line in slope-intercept form:</a:t>
            </a:r>
          </a:p>
          <a:p>
            <a:pPr marL="800100" lvl="1" indent="-342900">
              <a:buClr>
                <a:schemeClr val="dk1"/>
              </a:buClr>
              <a:buSzPts val="1100"/>
            </a:pPr>
            <a:r>
              <a:rPr lang="en-US" sz="1400" b="1" dirty="0">
                <a:solidFill>
                  <a:srgbClr val="000000"/>
                </a:solidFill>
              </a:rPr>
              <a:t>slope = -(b/w</a:t>
            </a:r>
            <a:r>
              <a:rPr lang="en-US" sz="1400" b="1" baseline="-25000" dirty="0">
                <a:solidFill>
                  <a:srgbClr val="000000"/>
                </a:solidFill>
              </a:rPr>
              <a:t>2</a:t>
            </a:r>
            <a:r>
              <a:rPr lang="en-US" sz="1400" b="1" dirty="0">
                <a:solidFill>
                  <a:srgbClr val="000000"/>
                </a:solidFill>
              </a:rPr>
              <a:t>)/(b/w</a:t>
            </a:r>
            <a:r>
              <a:rPr lang="en-US" sz="1400" b="1" baseline="-25000" dirty="0">
                <a:solidFill>
                  <a:srgbClr val="000000"/>
                </a:solidFill>
              </a:rPr>
              <a:t>1</a:t>
            </a:r>
            <a:r>
              <a:rPr lang="en-US" sz="1400" b="1" dirty="0">
                <a:solidFill>
                  <a:srgbClr val="000000"/>
                </a:solidFill>
              </a:rPr>
              <a:t>)</a:t>
            </a:r>
          </a:p>
          <a:p>
            <a:pPr marL="800100" lvl="1" indent="-342900">
              <a:buClr>
                <a:schemeClr val="dk1"/>
              </a:buClr>
              <a:buSzPts val="1100"/>
            </a:pPr>
            <a:r>
              <a:rPr lang="en-US" sz="1400" b="1" dirty="0">
                <a:solidFill>
                  <a:srgbClr val="000000"/>
                </a:solidFill>
              </a:rPr>
              <a:t>y-intercept = -b/w</a:t>
            </a:r>
            <a:r>
              <a:rPr lang="en-US" sz="1400" b="1" baseline="-25000" dirty="0">
                <a:solidFill>
                  <a:srgbClr val="000000"/>
                </a:solidFill>
              </a:rPr>
              <a:t>2</a:t>
            </a:r>
            <a:endParaRPr lang="en-US" sz="1400" b="1" baseline="-25000" dirty="0">
              <a:solidFill>
                <a:schemeClr val="accent6">
                  <a:lumMod val="75000"/>
                </a:schemeClr>
              </a:solidFill>
            </a:endParaRPr>
          </a:p>
          <a:p>
            <a:pPr marL="800100" lvl="1" indent="-342900">
              <a:buClr>
                <a:schemeClr val="dk1"/>
              </a:buClr>
              <a:buSzPts val="1100"/>
            </a:pPr>
            <a:endParaRPr lang="en-US" sz="1400" b="1" dirty="0">
              <a:solidFill>
                <a:schemeClr val="accent6">
                  <a:lumMod val="75000"/>
                </a:schemeClr>
              </a:solidFill>
            </a:endParaRPr>
          </a:p>
          <a:p>
            <a:pPr marL="800100" lvl="1" indent="-342900">
              <a:buClr>
                <a:schemeClr val="dk1"/>
              </a:buClr>
              <a:buSzPts val="1100"/>
            </a:pPr>
            <a:endParaRPr lang="en-US" sz="14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D9FF8B3-038C-40E4-956C-A4CEAEADBC01}"/>
                  </a:ext>
                </a:extLst>
              </p:cNvPr>
              <p:cNvSpPr txBox="1"/>
              <p:nvPr/>
            </p:nvSpPr>
            <p:spPr>
              <a:xfrm>
                <a:off x="3276600" y="665874"/>
                <a:ext cx="1396343" cy="540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den>
                      </m:f>
                    </m:oMath>
                  </m:oMathPara>
                </a14:m>
                <a:endParaRPr lang="en-IN" dirty="0"/>
              </a:p>
            </p:txBody>
          </p:sp>
        </mc:Choice>
        <mc:Fallback xmlns="">
          <p:sp>
            <p:nvSpPr>
              <p:cNvPr id="2" name="TextBox 1">
                <a:extLst>
                  <a:ext uri="{FF2B5EF4-FFF2-40B4-BE49-F238E27FC236}">
                    <a16:creationId xmlns:a16="http://schemas.microsoft.com/office/drawing/2014/main" id="{ED9FF8B3-038C-40E4-956C-A4CEAEADBC01}"/>
                  </a:ext>
                </a:extLst>
              </p:cNvPr>
              <p:cNvSpPr txBox="1">
                <a:spLocks noRot="1" noChangeAspect="1" noMove="1" noResize="1" noEditPoints="1" noAdjustHandles="1" noChangeArrowheads="1" noChangeShapeType="1" noTextEdit="1"/>
              </p:cNvSpPr>
              <p:nvPr/>
            </p:nvSpPr>
            <p:spPr>
              <a:xfrm>
                <a:off x="3276600" y="665874"/>
                <a:ext cx="1396343" cy="540917"/>
              </a:xfrm>
              <a:prstGeom prst="rect">
                <a:avLst/>
              </a:prstGeom>
              <a:blipFill>
                <a:blip r:embed="rId3"/>
                <a:stretch>
                  <a:fillRect b="-449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B3671A-ABF0-4C63-AB19-041FD373DC9A}"/>
                  </a:ext>
                </a:extLst>
              </p:cNvPr>
              <p:cNvSpPr txBox="1"/>
              <p:nvPr/>
            </p:nvSpPr>
            <p:spPr>
              <a:xfrm>
                <a:off x="3276600" y="1310073"/>
                <a:ext cx="1826013" cy="540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m:t>
                          </m:r>
                          <m:r>
                            <m:rPr>
                              <m:nor/>
                            </m:rPr>
                            <a:rPr lang="en-IN">
                              <a:latin typeface="Cambria Math" panose="02040503050406030204" pitchFamily="18" charset="0"/>
                              <a:ea typeface="Cambria Math" panose="02040503050406030204" pitchFamily="18" charset="0"/>
                            </a:rPr>
                            <m:t>−(</m:t>
                          </m:r>
                          <m:r>
                            <m:rPr>
                              <m:nor/>
                            </m:rPr>
                            <a:rPr lang="en-IN">
                              <a:latin typeface="Cambria Math" panose="02040503050406030204" pitchFamily="18" charset="0"/>
                              <a:ea typeface="Cambria Math" panose="02040503050406030204" pitchFamily="18" charset="0"/>
                            </a:rPr>
                            <m:t>b</m:t>
                          </m:r>
                          <m:r>
                            <m:rPr>
                              <m:nor/>
                            </m:rPr>
                            <a:rPr lang="en-IN">
                              <a:latin typeface="Cambria Math" panose="02040503050406030204" pitchFamily="18" charset="0"/>
                              <a:ea typeface="Cambria Math" panose="02040503050406030204" pitchFamily="18" charset="0"/>
                            </a:rPr>
                            <m:t> / </m:t>
                          </m:r>
                          <m:r>
                            <m:rPr>
                              <m:nor/>
                            </m:rPr>
                            <a:rPr lang="en-IN">
                              <a:latin typeface="Cambria Math" panose="02040503050406030204" pitchFamily="18" charset="0"/>
                              <a:ea typeface="Cambria Math" panose="02040503050406030204" pitchFamily="18" charset="0"/>
                            </a:rPr>
                            <m:t>w</m:t>
                          </m:r>
                          <m:r>
                            <m:rPr>
                              <m:nor/>
                            </m:rPr>
                            <a:rPr lang="en-IN">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m:rPr>
                              <m:nor/>
                            </m:rPr>
                            <a:rPr lang="en-IN">
                              <a:latin typeface="Cambria Math" panose="02040503050406030204" pitchFamily="18" charset="0"/>
                              <a:ea typeface="Cambria Math" panose="02040503050406030204" pitchFamily="18" charset="0"/>
                            </a:rPr>
                            <m:t>−(</m:t>
                          </m:r>
                          <m:r>
                            <m:rPr>
                              <m:nor/>
                            </m:rPr>
                            <a:rPr lang="en-IN">
                              <a:latin typeface="Cambria Math" panose="02040503050406030204" pitchFamily="18" charset="0"/>
                              <a:ea typeface="Cambria Math" panose="02040503050406030204" pitchFamily="18" charset="0"/>
                            </a:rPr>
                            <m:t>b</m:t>
                          </m:r>
                          <m:r>
                            <m:rPr>
                              <m:nor/>
                            </m:rPr>
                            <a:rPr lang="en-IN">
                              <a:latin typeface="Cambria Math" panose="02040503050406030204" pitchFamily="18" charset="0"/>
                              <a:ea typeface="Cambria Math" panose="02040503050406030204" pitchFamily="18" charset="0"/>
                            </a:rPr>
                            <m:t> / </m:t>
                          </m:r>
                          <m:r>
                            <m:rPr>
                              <m:nor/>
                            </m:rPr>
                            <a:rPr lang="en-IN">
                              <a:latin typeface="Cambria Math" panose="02040503050406030204" pitchFamily="18" charset="0"/>
                              <a:ea typeface="Cambria Math" panose="02040503050406030204" pitchFamily="18" charset="0"/>
                            </a:rPr>
                            <m:t>w</m:t>
                          </m:r>
                          <m:r>
                            <m:rPr>
                              <m:nor/>
                            </m:rPr>
                            <a:rPr lang="en-IN">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−0)</m:t>
                          </m:r>
                        </m:den>
                      </m:f>
                    </m:oMath>
                  </m:oMathPara>
                </a14:m>
                <a:endParaRPr lang="en-IN"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5EB3671A-ABF0-4C63-AB19-041FD373DC9A}"/>
                  </a:ext>
                </a:extLst>
              </p:cNvPr>
              <p:cNvSpPr txBox="1">
                <a:spLocks noRot="1" noChangeAspect="1" noMove="1" noResize="1" noEditPoints="1" noAdjustHandles="1" noChangeArrowheads="1" noChangeShapeType="1" noTextEdit="1"/>
              </p:cNvSpPr>
              <p:nvPr/>
            </p:nvSpPr>
            <p:spPr>
              <a:xfrm>
                <a:off x="3276600" y="1310073"/>
                <a:ext cx="1826013" cy="540917"/>
              </a:xfrm>
              <a:prstGeom prst="rect">
                <a:avLst/>
              </a:prstGeom>
              <a:blipFill>
                <a:blip r:embed="rId4"/>
                <a:stretch>
                  <a:fillRect b="-449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7321714-177E-4202-A49D-8755DCBC36D7}"/>
                  </a:ext>
                </a:extLst>
              </p:cNvPr>
              <p:cNvSpPr txBox="1"/>
              <p:nvPr/>
            </p:nvSpPr>
            <p:spPr>
              <a:xfrm>
                <a:off x="3276599" y="1912864"/>
                <a:ext cx="1134862" cy="8907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den>
                      </m:f>
                    </m:oMath>
                  </m:oMathPara>
                </a14:m>
                <a:endParaRPr lang="en-IN"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37321714-177E-4202-A49D-8755DCBC36D7}"/>
                  </a:ext>
                </a:extLst>
              </p:cNvPr>
              <p:cNvSpPr txBox="1">
                <a:spLocks noRot="1" noChangeAspect="1" noMove="1" noResize="1" noEditPoints="1" noAdjustHandles="1" noChangeArrowheads="1" noChangeShapeType="1" noTextEdit="1"/>
              </p:cNvSpPr>
              <p:nvPr/>
            </p:nvSpPr>
            <p:spPr>
              <a:xfrm>
                <a:off x="3276599" y="1912864"/>
                <a:ext cx="1134862" cy="890757"/>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6220BE0-3D79-4E50-B5E3-2950DF0FE5CA}"/>
                  </a:ext>
                </a:extLst>
              </p:cNvPr>
              <p:cNvSpPr txBox="1"/>
              <p:nvPr/>
            </p:nvSpPr>
            <p:spPr>
              <a:xfrm>
                <a:off x="2104547" y="4386084"/>
                <a:ext cx="513679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𝑙𝑖𝑘𝑒</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m:oMathPara>
                </a14:m>
                <a:endParaRPr lang="en-IN" dirty="0"/>
              </a:p>
            </p:txBody>
          </p:sp>
        </mc:Choice>
        <mc:Fallback xmlns="">
          <p:sp>
            <p:nvSpPr>
              <p:cNvPr id="3" name="TextBox 2">
                <a:extLst>
                  <a:ext uri="{FF2B5EF4-FFF2-40B4-BE49-F238E27FC236}">
                    <a16:creationId xmlns:a16="http://schemas.microsoft.com/office/drawing/2014/main" id="{C6220BE0-3D79-4E50-B5E3-2950DF0FE5CA}"/>
                  </a:ext>
                </a:extLst>
              </p:cNvPr>
              <p:cNvSpPr txBox="1">
                <a:spLocks noRot="1" noChangeAspect="1" noMove="1" noResize="1" noEditPoints="1" noAdjustHandles="1" noChangeArrowheads="1" noChangeShapeType="1" noTextEdit="1"/>
              </p:cNvSpPr>
              <p:nvPr/>
            </p:nvSpPr>
            <p:spPr>
              <a:xfrm>
                <a:off x="2104547" y="4386084"/>
                <a:ext cx="5136791" cy="307777"/>
              </a:xfrm>
              <a:prstGeom prst="rect">
                <a:avLst/>
              </a:prstGeom>
              <a:blipFill>
                <a:blip r:embed="rId6"/>
                <a:stretch>
                  <a:fillRect b="-10000"/>
                </a:stretch>
              </a:blipFill>
            </p:spPr>
            <p:txBody>
              <a:bodyPr/>
              <a:lstStyle/>
              <a:p>
                <a:r>
                  <a:rPr lang="en-IN">
                    <a:noFill/>
                  </a:rPr>
                  <a:t> </a:t>
                </a:r>
              </a:p>
            </p:txBody>
          </p:sp>
        </mc:Fallback>
      </mc:AlternateContent>
    </p:spTree>
    <p:extLst>
      <p:ext uri="{BB962C8B-B14F-4D97-AF65-F5344CB8AC3E}">
        <p14:creationId xmlns:p14="http://schemas.microsoft.com/office/powerpoint/2010/main" val="886568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Decision Boundary                </a:t>
            </a:r>
            <a:r>
              <a:rPr lang="en-US" sz="2000" dirty="0"/>
              <a:t>contd</a:t>
            </a:r>
            <a:r>
              <a:rPr lang="en-US" sz="2400" dirty="0"/>
              <a:t>.</a:t>
            </a:r>
            <a:endParaRPr sz="2400" dirty="0"/>
          </a:p>
        </p:txBody>
      </p:sp>
      <p:sp>
        <p:nvSpPr>
          <p:cNvPr id="91" name="Google Shape;91;p13"/>
          <p:cNvSpPr txBox="1">
            <a:spLocks noGrp="1"/>
          </p:cNvSpPr>
          <p:nvPr>
            <p:ph type="body" idx="1"/>
          </p:nvPr>
        </p:nvSpPr>
        <p:spPr>
          <a:xfrm>
            <a:off x="851665" y="3451226"/>
            <a:ext cx="7440669" cy="471055"/>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Plugging in our numbers from the dataset, we get the above.</a:t>
            </a: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7" name="TextBox 6">
            <a:extLst>
              <a:ext uri="{FF2B5EF4-FFF2-40B4-BE49-F238E27FC236}">
                <a16:creationId xmlns:a16="http://schemas.microsoft.com/office/drawing/2014/main" id="{76579DA2-181B-42B4-AC20-67F6193282FF}"/>
              </a:ext>
            </a:extLst>
          </p:cNvPr>
          <p:cNvSpPr txBox="1"/>
          <p:nvPr/>
        </p:nvSpPr>
        <p:spPr>
          <a:xfrm>
            <a:off x="2852305" y="683963"/>
            <a:ext cx="2092990" cy="523220"/>
          </a:xfrm>
          <a:prstGeom prst="rect">
            <a:avLst/>
          </a:prstGeom>
          <a:noFill/>
          <a:ln w="19050">
            <a:solidFill>
              <a:schemeClr val="accent1"/>
            </a:solidFill>
          </a:ln>
        </p:spPr>
        <p:txBody>
          <a:bodyPr wrap="square">
            <a:spAutoFit/>
          </a:bodyPr>
          <a:lstStyle/>
          <a:p>
            <a:pPr algn="ctr"/>
            <a:r>
              <a:rPr lang="en-US" dirty="0"/>
              <a:t>weights:  [ 0.2, -0.1]</a:t>
            </a:r>
          </a:p>
          <a:p>
            <a:pPr algn="ctr"/>
            <a:r>
              <a:rPr lang="en-US" dirty="0"/>
              <a:t>bias:  -0.29</a:t>
            </a:r>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81EF4E-05AC-4E89-BD02-52CCC1C29E56}"/>
                  </a:ext>
                </a:extLst>
              </p:cNvPr>
              <p:cNvSpPr txBox="1"/>
              <p:nvPr/>
            </p:nvSpPr>
            <p:spPr>
              <a:xfrm>
                <a:off x="1602202" y="1441658"/>
                <a:ext cx="474732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=−((−0.29/−0.1))/(−0.29/0.2))</m:t>
                      </m:r>
                      <m:r>
                        <a:rPr lang="en-US" b="0" i="1" smtClean="0">
                          <a:latin typeface="Cambria Math" panose="02040503050406030204" pitchFamily="18" charset="0"/>
                        </a:rPr>
                        <m:t>𝑥</m:t>
                      </m:r>
                      <m:r>
                        <a:rPr lang="en-US" b="0" i="1" smtClean="0">
                          <a:latin typeface="Cambria Math" panose="02040503050406030204" pitchFamily="18" charset="0"/>
                        </a:rPr>
                        <m:t>+(−(−0.29)/−0.1) </m:t>
                      </m:r>
                    </m:oMath>
                  </m:oMathPara>
                </a14:m>
                <a:endParaRPr lang="en-IN" dirty="0"/>
              </a:p>
            </p:txBody>
          </p:sp>
        </mc:Choice>
        <mc:Fallback xmlns="">
          <p:sp>
            <p:nvSpPr>
              <p:cNvPr id="8" name="TextBox 7">
                <a:extLst>
                  <a:ext uri="{FF2B5EF4-FFF2-40B4-BE49-F238E27FC236}">
                    <a16:creationId xmlns:a16="http://schemas.microsoft.com/office/drawing/2014/main" id="{DC81EF4E-05AC-4E89-BD02-52CCC1C29E56}"/>
                  </a:ext>
                </a:extLst>
              </p:cNvPr>
              <p:cNvSpPr txBox="1">
                <a:spLocks noRot="1" noChangeAspect="1" noMove="1" noResize="1" noEditPoints="1" noAdjustHandles="1" noChangeArrowheads="1" noChangeShapeType="1" noTextEdit="1"/>
              </p:cNvSpPr>
              <p:nvPr/>
            </p:nvSpPr>
            <p:spPr>
              <a:xfrm>
                <a:off x="1602202" y="1441658"/>
                <a:ext cx="4747325" cy="307777"/>
              </a:xfrm>
              <a:prstGeom prst="rect">
                <a:avLst/>
              </a:prstGeom>
              <a:blipFill>
                <a:blip r:embed="rId3"/>
                <a:stretch>
                  <a:fillRect b="-78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C3CABA-E8DE-4AD7-A862-72262F7CF0E6}"/>
                  </a:ext>
                </a:extLst>
              </p:cNvPr>
              <p:cNvSpPr txBox="1"/>
              <p:nvPr/>
            </p:nvSpPr>
            <p:spPr>
              <a:xfrm>
                <a:off x="3008439" y="1983910"/>
                <a:ext cx="2074862" cy="576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0.29</m:t>
                              </m:r>
                            </m:num>
                            <m:den>
                              <m:r>
                                <a:rPr lang="en-US" b="0" i="1" smtClean="0">
                                  <a:latin typeface="Cambria Math" panose="02040503050406030204" pitchFamily="18" charset="0"/>
                                </a:rPr>
                                <m:t>−1.45</m:t>
                              </m:r>
                            </m:den>
                          </m:f>
                        </m:e>
                      </m:d>
                      <m:r>
                        <a:rPr lang="en-US" b="0" i="1" smtClean="0">
                          <a:latin typeface="Cambria Math" panose="02040503050406030204" pitchFamily="18" charset="0"/>
                        </a:rPr>
                        <m:t>𝑥</m:t>
                      </m:r>
                      <m:r>
                        <a:rPr lang="en-US" b="0" i="1" smtClean="0">
                          <a:latin typeface="Cambria Math" panose="02040503050406030204" pitchFamily="18" charset="0"/>
                        </a:rPr>
                        <m:t> − 2.9</m:t>
                      </m:r>
                    </m:oMath>
                  </m:oMathPara>
                </a14:m>
                <a:endParaRPr lang="en-IN" dirty="0"/>
              </a:p>
            </p:txBody>
          </p:sp>
        </mc:Choice>
        <mc:Fallback xmlns="">
          <p:sp>
            <p:nvSpPr>
              <p:cNvPr id="9" name="TextBox 8">
                <a:extLst>
                  <a:ext uri="{FF2B5EF4-FFF2-40B4-BE49-F238E27FC236}">
                    <a16:creationId xmlns:a16="http://schemas.microsoft.com/office/drawing/2014/main" id="{0BC3CABA-E8DE-4AD7-A862-72262F7CF0E6}"/>
                  </a:ext>
                </a:extLst>
              </p:cNvPr>
              <p:cNvSpPr txBox="1">
                <a:spLocks noRot="1" noChangeAspect="1" noMove="1" noResize="1" noEditPoints="1" noAdjustHandles="1" noChangeArrowheads="1" noChangeShapeType="1" noTextEdit="1"/>
              </p:cNvSpPr>
              <p:nvPr/>
            </p:nvSpPr>
            <p:spPr>
              <a:xfrm>
                <a:off x="3008439" y="1983910"/>
                <a:ext cx="2074862" cy="576376"/>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C95EEC6-3764-4527-BE47-763D466778ED}"/>
                  </a:ext>
                </a:extLst>
              </p:cNvPr>
              <p:cNvSpPr txBox="1"/>
              <p:nvPr/>
            </p:nvSpPr>
            <p:spPr>
              <a:xfrm>
                <a:off x="3178444" y="2817711"/>
                <a:ext cx="1531188"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 − 2.9</m:t>
                      </m:r>
                    </m:oMath>
                  </m:oMathPara>
                </a14:m>
                <a:endParaRPr lang="en-IN" dirty="0"/>
              </a:p>
              <a:p>
                <a:pPr/>
                <a:endParaRPr lang="en-IN" dirty="0"/>
              </a:p>
              <a:p>
                <a:pPr/>
                <a:r>
                  <a:rPr lang="en-IN" dirty="0"/>
                  <a:t>0.2x-0.1y-0.29=0</a:t>
                </a:r>
              </a:p>
            </p:txBody>
          </p:sp>
        </mc:Choice>
        <mc:Fallback>
          <p:sp>
            <p:nvSpPr>
              <p:cNvPr id="10" name="TextBox 9">
                <a:extLst>
                  <a:ext uri="{FF2B5EF4-FFF2-40B4-BE49-F238E27FC236}">
                    <a16:creationId xmlns:a16="http://schemas.microsoft.com/office/drawing/2014/main" id="{3C95EEC6-3764-4527-BE47-763D466778ED}"/>
                  </a:ext>
                </a:extLst>
              </p:cNvPr>
              <p:cNvSpPr txBox="1">
                <a:spLocks noRot="1" noChangeAspect="1" noMove="1" noResize="1" noEditPoints="1" noAdjustHandles="1" noChangeArrowheads="1" noChangeShapeType="1" noTextEdit="1"/>
              </p:cNvSpPr>
              <p:nvPr/>
            </p:nvSpPr>
            <p:spPr>
              <a:xfrm>
                <a:off x="3178444" y="2817711"/>
                <a:ext cx="1531188" cy="738664"/>
              </a:xfrm>
              <a:prstGeom prst="rect">
                <a:avLst/>
              </a:prstGeom>
              <a:blipFill>
                <a:blip r:embed="rId5"/>
                <a:stretch>
                  <a:fillRect l="-1190" b="-8264"/>
                </a:stretch>
              </a:blipFill>
            </p:spPr>
            <p:txBody>
              <a:bodyPr/>
              <a:lstStyle/>
              <a:p>
                <a:r>
                  <a:rPr lang="en-IN">
                    <a:noFill/>
                  </a:rPr>
                  <a:t> </a:t>
                </a:r>
              </a:p>
            </p:txBody>
          </p:sp>
        </mc:Fallback>
      </mc:AlternateContent>
    </p:spTree>
    <p:extLst>
      <p:ext uri="{BB962C8B-B14F-4D97-AF65-F5344CB8AC3E}">
        <p14:creationId xmlns:p14="http://schemas.microsoft.com/office/powerpoint/2010/main" val="1747314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Decision Boundary                </a:t>
            </a:r>
            <a:r>
              <a:rPr lang="en-US" sz="2000" dirty="0"/>
              <a:t>contd</a:t>
            </a:r>
            <a:r>
              <a:rPr lang="en-US" sz="2400" dirty="0"/>
              <a:t>.</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2" name="Picture 1">
            <a:extLst>
              <a:ext uri="{FF2B5EF4-FFF2-40B4-BE49-F238E27FC236}">
                <a16:creationId xmlns:a16="http://schemas.microsoft.com/office/drawing/2014/main" id="{DC959F60-28EB-47AA-B0FA-871AB6084D47}"/>
              </a:ext>
            </a:extLst>
          </p:cNvPr>
          <p:cNvPicPr>
            <a:picLocks noChangeAspect="1"/>
          </p:cNvPicPr>
          <p:nvPr/>
        </p:nvPicPr>
        <p:blipFill rotWithShape="1">
          <a:blip r:embed="rId3"/>
          <a:srcRect l="7273" t="9508" r="6600" b="5492"/>
          <a:stretch/>
        </p:blipFill>
        <p:spPr>
          <a:xfrm>
            <a:off x="1352472" y="1217182"/>
            <a:ext cx="4882080" cy="361365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1834DE-F630-4A69-9E17-86FAA0EABEC3}"/>
                  </a:ext>
                </a:extLst>
              </p:cNvPr>
              <p:cNvSpPr txBox="1"/>
              <p:nvPr/>
            </p:nvSpPr>
            <p:spPr>
              <a:xfrm>
                <a:off x="3141474" y="850366"/>
                <a:ext cx="13040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 − 2.9</m:t>
                      </m:r>
                    </m:oMath>
                  </m:oMathPara>
                </a14:m>
                <a:endParaRPr lang="en-IN" dirty="0"/>
              </a:p>
            </p:txBody>
          </p:sp>
        </mc:Choice>
        <mc:Fallback xmlns="">
          <p:sp>
            <p:nvSpPr>
              <p:cNvPr id="8" name="TextBox 7">
                <a:extLst>
                  <a:ext uri="{FF2B5EF4-FFF2-40B4-BE49-F238E27FC236}">
                    <a16:creationId xmlns:a16="http://schemas.microsoft.com/office/drawing/2014/main" id="{5E1834DE-F630-4A69-9E17-86FAA0EABEC3}"/>
                  </a:ext>
                </a:extLst>
              </p:cNvPr>
              <p:cNvSpPr txBox="1">
                <a:spLocks noRot="1" noChangeAspect="1" noMove="1" noResize="1" noEditPoints="1" noAdjustHandles="1" noChangeArrowheads="1" noChangeShapeType="1" noTextEdit="1"/>
              </p:cNvSpPr>
              <p:nvPr/>
            </p:nvSpPr>
            <p:spPr>
              <a:xfrm>
                <a:off x="3141474" y="850366"/>
                <a:ext cx="1304075" cy="307777"/>
              </a:xfrm>
              <a:prstGeom prst="rect">
                <a:avLst/>
              </a:prstGeom>
              <a:blipFill>
                <a:blip r:embed="rId4"/>
                <a:stretch>
                  <a:fillRect b="-1961"/>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AC999F04-1374-4D1C-B21D-FC1D7669DB6E}"/>
              </a:ext>
            </a:extLst>
          </p:cNvPr>
          <p:cNvSpPr txBox="1"/>
          <p:nvPr/>
        </p:nvSpPr>
        <p:spPr>
          <a:xfrm>
            <a:off x="2848380" y="4866452"/>
            <a:ext cx="1890261" cy="276999"/>
          </a:xfrm>
          <a:prstGeom prst="rect">
            <a:avLst/>
          </a:prstGeom>
          <a:noFill/>
        </p:spPr>
        <p:txBody>
          <a:bodyPr wrap="none" rtlCol="0">
            <a:spAutoFit/>
          </a:bodyPr>
          <a:lstStyle/>
          <a:p>
            <a:r>
              <a:rPr lang="en-US" sz="1200" dirty="0">
                <a:solidFill>
                  <a:srgbClr val="FF0000"/>
                </a:solidFill>
              </a:rPr>
              <a:t>PC: Towardsdatascience</a:t>
            </a:r>
            <a:endParaRPr lang="en-IN" sz="1200" dirty="0">
              <a:solidFill>
                <a:srgbClr val="FF0000"/>
              </a:solidFill>
            </a:endParaRPr>
          </a:p>
        </p:txBody>
      </p:sp>
    </p:spTree>
    <p:extLst>
      <p:ext uri="{BB962C8B-B14F-4D97-AF65-F5344CB8AC3E}">
        <p14:creationId xmlns:p14="http://schemas.microsoft.com/office/powerpoint/2010/main" val="3810268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Voted Perceptron Algorithm</a:t>
            </a:r>
          </a:p>
        </p:txBody>
      </p:sp>
      <p:sp>
        <p:nvSpPr>
          <p:cNvPr id="91" name="Google Shape;91;p13"/>
          <p:cNvSpPr txBox="1">
            <a:spLocks noGrp="1"/>
          </p:cNvSpPr>
          <p:nvPr>
            <p:ph type="body" idx="1"/>
          </p:nvPr>
        </p:nvSpPr>
        <p:spPr>
          <a:xfrm>
            <a:off x="255531" y="588818"/>
            <a:ext cx="7440669" cy="4332081"/>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chemeClr val="accent6">
                    <a:lumMod val="75000"/>
                  </a:schemeClr>
                </a:solidFill>
              </a:rPr>
              <a:t>Intuition</a:t>
            </a:r>
            <a:r>
              <a:rPr lang="en-US" sz="1800" b="1" dirty="0">
                <a:solidFill>
                  <a:srgbClr val="000000"/>
                </a:solidFill>
              </a:rPr>
              <a:t>: We want the weight vectors that “survive” a long time to get more say than the weight vectors that are overthrown quickly</a:t>
            </a:r>
          </a:p>
          <a:p>
            <a:pPr marL="342900" indent="-342900">
              <a:spcAft>
                <a:spcPts val="800"/>
              </a:spcAft>
              <a:buClr>
                <a:schemeClr val="dk1"/>
              </a:buClr>
              <a:buSzPts val="1100"/>
            </a:pPr>
            <a:r>
              <a:rPr lang="en-US" sz="1800" b="1" dirty="0">
                <a:solidFill>
                  <a:srgbClr val="000000"/>
                </a:solidFill>
              </a:rPr>
              <a:t>Let (</a:t>
            </a:r>
            <a:r>
              <a:rPr lang="en-US" sz="1800" b="1" dirty="0" err="1">
                <a:solidFill>
                  <a:srgbClr val="000000"/>
                </a:solidFill>
              </a:rPr>
              <a:t>w,b</a:t>
            </a:r>
            <a:r>
              <a:rPr lang="en-US" sz="1800" b="1" dirty="0">
                <a:solidFill>
                  <a:srgbClr val="000000"/>
                </a:solidFill>
              </a:rPr>
              <a:t>)</a:t>
            </a:r>
            <a:r>
              <a:rPr lang="en-US" sz="1800" b="1" baseline="30000" dirty="0">
                <a:solidFill>
                  <a:srgbClr val="000000"/>
                </a:solidFill>
              </a:rPr>
              <a:t>(1)</a:t>
            </a:r>
            <a:r>
              <a:rPr lang="en-US" sz="1800" b="1" dirty="0">
                <a:solidFill>
                  <a:srgbClr val="000000"/>
                </a:solidFill>
              </a:rPr>
              <a:t>, …. (</a:t>
            </a:r>
            <a:r>
              <a:rPr lang="en-US" sz="1800" b="1" dirty="0" err="1">
                <a:solidFill>
                  <a:srgbClr val="000000"/>
                </a:solidFill>
              </a:rPr>
              <a:t>w,b</a:t>
            </a:r>
            <a:r>
              <a:rPr lang="en-US" sz="1800" b="1" dirty="0">
                <a:solidFill>
                  <a:srgbClr val="000000"/>
                </a:solidFill>
              </a:rPr>
              <a:t>)</a:t>
            </a:r>
            <a:r>
              <a:rPr lang="en-US" sz="1800" b="1" baseline="30000" dirty="0">
                <a:solidFill>
                  <a:srgbClr val="000000"/>
                </a:solidFill>
              </a:rPr>
              <a:t>(K)</a:t>
            </a:r>
            <a:r>
              <a:rPr lang="en-US" sz="1800" b="1" dirty="0">
                <a:solidFill>
                  <a:srgbClr val="000000"/>
                </a:solidFill>
              </a:rPr>
              <a:t> be the K+1 weight vectors encountered during training, and c</a:t>
            </a:r>
            <a:r>
              <a:rPr lang="en-US" sz="1800" b="1" baseline="30000" dirty="0">
                <a:solidFill>
                  <a:srgbClr val="000000"/>
                </a:solidFill>
              </a:rPr>
              <a:t>(1)</a:t>
            </a:r>
            <a:r>
              <a:rPr lang="en-US" sz="1800" b="1" dirty="0">
                <a:solidFill>
                  <a:srgbClr val="000000"/>
                </a:solidFill>
              </a:rPr>
              <a:t>, …, c</a:t>
            </a:r>
            <a:r>
              <a:rPr lang="en-US" sz="1800" b="1" baseline="30000" dirty="0">
                <a:solidFill>
                  <a:srgbClr val="000000"/>
                </a:solidFill>
              </a:rPr>
              <a:t>(K)</a:t>
            </a:r>
            <a:r>
              <a:rPr lang="en-US" sz="1800" b="1" dirty="0">
                <a:solidFill>
                  <a:srgbClr val="000000"/>
                </a:solidFill>
              </a:rPr>
              <a:t> be the survival times for each weight vector </a:t>
            </a:r>
          </a:p>
          <a:p>
            <a:pPr marL="342900" indent="-342900">
              <a:spcAft>
                <a:spcPts val="800"/>
              </a:spcAft>
              <a:buClr>
                <a:schemeClr val="dk1"/>
              </a:buClr>
              <a:buSzPts val="1100"/>
            </a:pPr>
            <a:r>
              <a:rPr lang="en-US" sz="1800" b="1" dirty="0">
                <a:solidFill>
                  <a:srgbClr val="000000"/>
                </a:solidFill>
              </a:rPr>
              <a:t>Then, the prediction on a test point is:</a:t>
            </a:r>
          </a:p>
          <a:p>
            <a:pPr marL="342900" indent="-342900">
              <a:spcAft>
                <a:spcPts val="800"/>
              </a:spcAft>
              <a:buClr>
                <a:schemeClr val="dk1"/>
              </a:buClr>
              <a:buSzPts val="1100"/>
            </a:pPr>
            <a:endParaRPr lang="en-US" sz="1800" b="1" dirty="0">
              <a:solidFill>
                <a:srgbClr val="000000"/>
              </a:solidFill>
            </a:endParaRPr>
          </a:p>
          <a:p>
            <a:pPr marL="342900" indent="-342900">
              <a:spcAft>
                <a:spcPts val="800"/>
              </a:spcAft>
              <a:buClr>
                <a:schemeClr val="dk1"/>
              </a:buClr>
              <a:buSzPts val="1100"/>
            </a:pPr>
            <a:endParaRPr lang="en-US" sz="1800" b="1" dirty="0">
              <a:solidFill>
                <a:srgbClr val="000000"/>
              </a:solidFill>
            </a:endParaRPr>
          </a:p>
          <a:p>
            <a:pPr marL="342900" indent="-342900">
              <a:spcAft>
                <a:spcPts val="800"/>
              </a:spcAft>
              <a:buClr>
                <a:schemeClr val="dk1"/>
              </a:buClr>
              <a:buSzPts val="1100"/>
            </a:pPr>
            <a:endParaRPr lang="en-US" sz="1800" b="1" dirty="0">
              <a:solidFill>
                <a:srgbClr val="000000"/>
              </a:solidFill>
            </a:endParaRPr>
          </a:p>
          <a:p>
            <a:pPr marL="342900" indent="-342900">
              <a:buClr>
                <a:schemeClr val="dk1"/>
              </a:buClr>
              <a:buSzPts val="1100"/>
            </a:pPr>
            <a:r>
              <a:rPr lang="en-US" sz="1800" b="1" dirty="0">
                <a:solidFill>
                  <a:srgbClr val="000000"/>
                </a:solidFill>
              </a:rPr>
              <a:t>Though it is guaranteed to generalize better, it is impractical</a:t>
            </a:r>
          </a:p>
          <a:p>
            <a:pPr marL="800100" lvl="1" indent="-342900">
              <a:buClr>
                <a:schemeClr val="dk1"/>
              </a:buClr>
              <a:buSzPts val="1100"/>
            </a:pPr>
            <a:r>
              <a:rPr lang="en-US" sz="1600" b="1" dirty="0">
                <a:solidFill>
                  <a:schemeClr val="accent6">
                    <a:lumMod val="75000"/>
                  </a:schemeClr>
                </a:solidFill>
              </a:rPr>
              <a:t>Need to store weight vectors and their counts, and ask for a growing number of votes in each iteration</a:t>
            </a:r>
          </a:p>
          <a:p>
            <a:pPr marL="800100" lvl="1" indent="-342900">
              <a:buClr>
                <a:schemeClr val="dk1"/>
              </a:buClr>
              <a:buSzPts val="1100"/>
            </a:pPr>
            <a:endParaRPr lang="en-US" sz="14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3" name="Picture 2">
            <a:extLst>
              <a:ext uri="{FF2B5EF4-FFF2-40B4-BE49-F238E27FC236}">
                <a16:creationId xmlns:a16="http://schemas.microsoft.com/office/drawing/2014/main" id="{9544FDE8-0F1D-4E18-94A7-D16BC2F8F56D}"/>
              </a:ext>
            </a:extLst>
          </p:cNvPr>
          <p:cNvPicPr>
            <a:picLocks noChangeAspect="1"/>
          </p:cNvPicPr>
          <p:nvPr/>
        </p:nvPicPr>
        <p:blipFill>
          <a:blip r:embed="rId3"/>
          <a:stretch>
            <a:fillRect/>
          </a:stretch>
        </p:blipFill>
        <p:spPr>
          <a:xfrm>
            <a:off x="1907641" y="2571750"/>
            <a:ext cx="4136448" cy="923773"/>
          </a:xfrm>
          <a:prstGeom prst="rect">
            <a:avLst/>
          </a:prstGeom>
        </p:spPr>
      </p:pic>
    </p:spTree>
    <p:extLst>
      <p:ext uri="{BB962C8B-B14F-4D97-AF65-F5344CB8AC3E}">
        <p14:creationId xmlns:p14="http://schemas.microsoft.com/office/powerpoint/2010/main" val="3730024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601895" y="2304327"/>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Introduction to Neural Networks</a:t>
            </a:r>
            <a:endParaRPr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701050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04915" y="1552644"/>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800" dirty="0"/>
              <a:t>What is a Neural Network?</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7" name="Google Shape;89;p13">
            <a:extLst>
              <a:ext uri="{FF2B5EF4-FFF2-40B4-BE49-F238E27FC236}">
                <a16:creationId xmlns:a16="http://schemas.microsoft.com/office/drawing/2014/main" id="{97C70A33-EC92-49D5-87B4-A93C572E4E5D}"/>
              </a:ext>
            </a:extLst>
          </p:cNvPr>
          <p:cNvSpPr txBox="1">
            <a:spLocks/>
          </p:cNvSpPr>
          <p:nvPr/>
        </p:nvSpPr>
        <p:spPr>
          <a:xfrm>
            <a:off x="504915" y="2100410"/>
            <a:ext cx="6962100" cy="147550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sz="2800" dirty="0">
                <a:solidFill>
                  <a:schemeClr val="accent6">
                    <a:lumMod val="75000"/>
                  </a:schemeClr>
                </a:solidFill>
              </a:rPr>
              <a:t>Neural networks are a series of algorithms that mimic the operations of a human brain to recognize relationships between vast amounts of data</a:t>
            </a:r>
          </a:p>
        </p:txBody>
      </p:sp>
    </p:spTree>
    <p:extLst>
      <p:ext uri="{BB962C8B-B14F-4D97-AF65-F5344CB8AC3E}">
        <p14:creationId xmlns:p14="http://schemas.microsoft.com/office/powerpoint/2010/main" val="666684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38659" y="1358679"/>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Neural Networks Vs. Your Brain</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7" name="Google Shape;89;p13">
            <a:extLst>
              <a:ext uri="{FF2B5EF4-FFF2-40B4-BE49-F238E27FC236}">
                <a16:creationId xmlns:a16="http://schemas.microsoft.com/office/drawing/2014/main" id="{BEF1C03A-2D91-4AE3-B443-2A7FA4BA2866}"/>
              </a:ext>
            </a:extLst>
          </p:cNvPr>
          <p:cNvSpPr txBox="1">
            <a:spLocks/>
          </p:cNvSpPr>
          <p:nvPr/>
        </p:nvSpPr>
        <p:spPr>
          <a:xfrm>
            <a:off x="338659" y="3388522"/>
            <a:ext cx="6962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sz="2400" dirty="0">
                <a:solidFill>
                  <a:schemeClr val="accent6">
                    <a:lumMod val="75000"/>
                  </a:schemeClr>
                </a:solidFill>
              </a:rPr>
              <a:t>Have you ever wondered how your brain recognizes images? No matter what or how the image looks, the brain can tell that this is an image of a cat and not a dog. The brain relates to the best possible pattern and concludes the result.</a:t>
            </a:r>
          </a:p>
        </p:txBody>
      </p:sp>
    </p:spTree>
    <p:extLst>
      <p:ext uri="{BB962C8B-B14F-4D97-AF65-F5344CB8AC3E}">
        <p14:creationId xmlns:p14="http://schemas.microsoft.com/office/powerpoint/2010/main" val="316037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Neural Networks</a:t>
            </a:r>
            <a:endParaRPr sz="2400" dirty="0"/>
          </a:p>
        </p:txBody>
      </p:sp>
      <p:sp>
        <p:nvSpPr>
          <p:cNvPr id="91" name="Google Shape;91;p13"/>
          <p:cNvSpPr txBox="1">
            <a:spLocks noGrp="1"/>
          </p:cNvSpPr>
          <p:nvPr>
            <p:ph type="body" idx="1"/>
          </p:nvPr>
        </p:nvSpPr>
        <p:spPr>
          <a:xfrm>
            <a:off x="255531" y="561108"/>
            <a:ext cx="7440669" cy="4359791"/>
          </a:xfrm>
          <a:prstGeom prst="rect">
            <a:avLst/>
          </a:prstGeom>
        </p:spPr>
        <p:txBody>
          <a:bodyPr spcFirstLastPara="1" wrap="square" lIns="0" tIns="0" rIns="0" bIns="0" anchor="t" anchorCtr="0">
            <a:noAutofit/>
          </a:bodyPr>
          <a:lstStyle/>
          <a:p>
            <a:pPr marL="342900" indent="-342900">
              <a:spcAft>
                <a:spcPts val="600"/>
              </a:spcAft>
              <a:buClr>
                <a:schemeClr val="dk1"/>
              </a:buClr>
              <a:buSzPts val="1100"/>
            </a:pPr>
            <a:r>
              <a:rPr lang="en-US" sz="1800" b="1" dirty="0">
                <a:solidFill>
                  <a:srgbClr val="000000"/>
                </a:solidFill>
              </a:rPr>
              <a:t>A neural network is made of artificial neurons that receive and process input data</a:t>
            </a:r>
          </a:p>
          <a:p>
            <a:pPr marL="800100" lvl="1" indent="-342900">
              <a:spcBef>
                <a:spcPts val="0"/>
              </a:spcBef>
              <a:spcAft>
                <a:spcPts val="600"/>
              </a:spcAft>
              <a:buClr>
                <a:schemeClr val="dk1"/>
              </a:buClr>
              <a:buSzPts val="1100"/>
            </a:pPr>
            <a:r>
              <a:rPr lang="en-US" sz="1600" b="1" dirty="0">
                <a:solidFill>
                  <a:schemeClr val="accent6">
                    <a:lumMod val="75000"/>
                  </a:schemeClr>
                </a:solidFill>
              </a:rPr>
              <a:t>A neural network process starts when input data is fed to it</a:t>
            </a:r>
          </a:p>
          <a:p>
            <a:pPr marL="800100" lvl="1" indent="-342900">
              <a:spcBef>
                <a:spcPts val="0"/>
              </a:spcBef>
              <a:spcAft>
                <a:spcPts val="600"/>
              </a:spcAft>
              <a:buClr>
                <a:schemeClr val="dk1"/>
              </a:buClr>
              <a:buSzPts val="1100"/>
            </a:pPr>
            <a:r>
              <a:rPr lang="en-US" sz="1600" b="1" dirty="0">
                <a:solidFill>
                  <a:schemeClr val="accent6">
                    <a:lumMod val="75000"/>
                  </a:schemeClr>
                </a:solidFill>
              </a:rPr>
              <a:t>Data is then processed via its layers to provide the desired output</a:t>
            </a:r>
          </a:p>
          <a:p>
            <a:pPr marL="800100" lvl="1" indent="-342900">
              <a:spcBef>
                <a:spcPts val="0"/>
              </a:spcBef>
              <a:spcAft>
                <a:spcPts val="600"/>
              </a:spcAft>
              <a:buClr>
                <a:schemeClr val="dk1"/>
              </a:buClr>
              <a:buSzPts val="1100"/>
            </a:pPr>
            <a:r>
              <a:rPr lang="en-US" sz="1600" b="1" dirty="0">
                <a:solidFill>
                  <a:schemeClr val="accent6">
                    <a:lumMod val="75000"/>
                  </a:schemeClr>
                </a:solidFill>
              </a:rPr>
              <a:t>The essential building block of a neural network is a perceptron or neuron</a:t>
            </a:r>
          </a:p>
          <a:p>
            <a:pPr marL="800100" lvl="1" indent="-342900">
              <a:spcBef>
                <a:spcPts val="0"/>
              </a:spcBef>
              <a:spcAft>
                <a:spcPts val="600"/>
              </a:spcAft>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2" name="Picture 1">
            <a:extLst>
              <a:ext uri="{FF2B5EF4-FFF2-40B4-BE49-F238E27FC236}">
                <a16:creationId xmlns:a16="http://schemas.microsoft.com/office/drawing/2014/main" id="{5BF12ECA-6C5D-4C0E-8B42-659D22506659}"/>
              </a:ext>
            </a:extLst>
          </p:cNvPr>
          <p:cNvPicPr>
            <a:picLocks noChangeAspect="1"/>
          </p:cNvPicPr>
          <p:nvPr/>
        </p:nvPicPr>
        <p:blipFill>
          <a:blip r:embed="rId3"/>
          <a:stretch>
            <a:fillRect/>
          </a:stretch>
        </p:blipFill>
        <p:spPr>
          <a:xfrm>
            <a:off x="2689990" y="2398107"/>
            <a:ext cx="2339211" cy="2708560"/>
          </a:xfrm>
          <a:prstGeom prst="rect">
            <a:avLst/>
          </a:prstGeom>
        </p:spPr>
      </p:pic>
      <p:sp>
        <p:nvSpPr>
          <p:cNvPr id="6" name="TextBox 5">
            <a:extLst>
              <a:ext uri="{FF2B5EF4-FFF2-40B4-BE49-F238E27FC236}">
                <a16:creationId xmlns:a16="http://schemas.microsoft.com/office/drawing/2014/main" id="{F4A40CD7-3B5A-4DC2-9AE2-DD4A06CC38DD}"/>
              </a:ext>
            </a:extLst>
          </p:cNvPr>
          <p:cNvSpPr txBox="1"/>
          <p:nvPr/>
        </p:nvSpPr>
        <p:spPr>
          <a:xfrm rot="16200000">
            <a:off x="4186662" y="3625429"/>
            <a:ext cx="1685077" cy="253916"/>
          </a:xfrm>
          <a:prstGeom prst="rect">
            <a:avLst/>
          </a:prstGeom>
          <a:noFill/>
        </p:spPr>
        <p:txBody>
          <a:bodyPr wrap="none" rtlCol="0">
            <a:spAutoFit/>
          </a:bodyPr>
          <a:lstStyle/>
          <a:p>
            <a:r>
              <a:rPr lang="en-US" sz="1050" dirty="0">
                <a:solidFill>
                  <a:srgbClr val="FF0000"/>
                </a:solidFill>
              </a:rPr>
              <a:t>PC: Towardsdatascience</a:t>
            </a:r>
            <a:endParaRPr lang="en-IN" sz="1050" dirty="0">
              <a:solidFill>
                <a:srgbClr val="FF0000"/>
              </a:solidFill>
            </a:endParaRPr>
          </a:p>
        </p:txBody>
      </p:sp>
    </p:spTree>
    <p:extLst>
      <p:ext uri="{BB962C8B-B14F-4D97-AF65-F5344CB8AC3E}">
        <p14:creationId xmlns:p14="http://schemas.microsoft.com/office/powerpoint/2010/main" val="82237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1" y="6328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Layers in Neural Networks</a:t>
            </a:r>
            <a:endParaRPr sz="2400" dirty="0"/>
          </a:p>
        </p:txBody>
      </p:sp>
      <p:sp>
        <p:nvSpPr>
          <p:cNvPr id="91" name="Google Shape;91;p13"/>
          <p:cNvSpPr txBox="1">
            <a:spLocks noGrp="1"/>
          </p:cNvSpPr>
          <p:nvPr>
            <p:ph type="body" idx="1"/>
          </p:nvPr>
        </p:nvSpPr>
        <p:spPr>
          <a:xfrm>
            <a:off x="165476" y="424946"/>
            <a:ext cx="7440669" cy="4440538"/>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Input Layer</a:t>
            </a:r>
          </a:p>
          <a:p>
            <a:pPr marL="800100" lvl="1" indent="-342900">
              <a:buClr>
                <a:schemeClr val="dk1"/>
              </a:buClr>
              <a:buSzPts val="1100"/>
            </a:pPr>
            <a:r>
              <a:rPr lang="en-US" sz="1600" b="1" dirty="0">
                <a:solidFill>
                  <a:schemeClr val="accent6">
                    <a:lumMod val="75000"/>
                  </a:schemeClr>
                </a:solidFill>
              </a:rPr>
              <a:t>The Input layer communicates with the external environment that presents a pattern to the neural network</a:t>
            </a:r>
          </a:p>
          <a:p>
            <a:pPr marL="800100" lvl="1" indent="-342900">
              <a:buClr>
                <a:schemeClr val="dk1"/>
              </a:buClr>
              <a:buSzPts val="1100"/>
            </a:pPr>
            <a:r>
              <a:rPr lang="en-US" sz="1600" b="1" dirty="0">
                <a:solidFill>
                  <a:schemeClr val="accent6">
                    <a:lumMod val="75000"/>
                  </a:schemeClr>
                </a:solidFill>
              </a:rPr>
              <a:t>Every input neuron should represent some independent variable that has an influence over the output of the neural network</a:t>
            </a:r>
          </a:p>
          <a:p>
            <a:pPr marL="342900" indent="-342900">
              <a:buClr>
                <a:schemeClr val="dk1"/>
              </a:buClr>
              <a:buSzPts val="1100"/>
            </a:pPr>
            <a:r>
              <a:rPr lang="en-US" sz="1800" b="1" dirty="0">
                <a:solidFill>
                  <a:srgbClr val="000000"/>
                </a:solidFill>
              </a:rPr>
              <a:t>Hidden Layer</a:t>
            </a:r>
          </a:p>
          <a:p>
            <a:pPr marL="800100" lvl="1" indent="-342900">
              <a:buClr>
                <a:schemeClr val="dk1"/>
              </a:buClr>
              <a:buSzPts val="1100"/>
            </a:pPr>
            <a:r>
              <a:rPr lang="en-US" sz="1600" b="1" dirty="0">
                <a:solidFill>
                  <a:schemeClr val="accent6">
                    <a:lumMod val="75000"/>
                  </a:schemeClr>
                </a:solidFill>
              </a:rPr>
              <a:t>The hidden layer is the collection of neurons which has activation function applied on it</a:t>
            </a:r>
          </a:p>
          <a:p>
            <a:pPr marL="800100" lvl="1" indent="-342900">
              <a:buClr>
                <a:schemeClr val="dk1"/>
              </a:buClr>
              <a:buSzPts val="1100"/>
            </a:pPr>
            <a:r>
              <a:rPr lang="en-US" sz="1600" b="1" dirty="0">
                <a:solidFill>
                  <a:schemeClr val="accent6">
                    <a:lumMod val="75000"/>
                  </a:schemeClr>
                </a:solidFill>
              </a:rPr>
              <a:t>Its job is to process the inputs obtained by its previous layer</a:t>
            </a:r>
          </a:p>
          <a:p>
            <a:pPr marL="342900" indent="-342900">
              <a:buClr>
                <a:schemeClr val="dk1"/>
              </a:buClr>
              <a:buSzPts val="1100"/>
            </a:pPr>
            <a:r>
              <a:rPr lang="en-US" sz="1800" b="1" dirty="0">
                <a:solidFill>
                  <a:srgbClr val="000000"/>
                </a:solidFill>
              </a:rPr>
              <a:t>Output Layer</a:t>
            </a:r>
          </a:p>
          <a:p>
            <a:pPr marL="800100" lvl="1" indent="-342900">
              <a:buClr>
                <a:schemeClr val="dk1"/>
              </a:buClr>
              <a:buSzPts val="1100"/>
            </a:pPr>
            <a:r>
              <a:rPr lang="en-US" sz="1600" b="1" dirty="0">
                <a:solidFill>
                  <a:schemeClr val="accent6">
                    <a:lumMod val="75000"/>
                  </a:schemeClr>
                </a:solidFill>
              </a:rPr>
              <a:t>The output layer of the neural network collects and transmits the information accordingly in way it has been designed to give</a:t>
            </a:r>
          </a:p>
          <a:p>
            <a:pPr marL="800100" lvl="1" indent="-342900">
              <a:buClr>
                <a:schemeClr val="dk1"/>
              </a:buClr>
              <a:buSzPts val="1100"/>
            </a:pPr>
            <a:r>
              <a:rPr lang="en-US" sz="1600" b="1" dirty="0">
                <a:solidFill>
                  <a:schemeClr val="accent6">
                    <a:lumMod val="75000"/>
                  </a:schemeClr>
                </a:solidFill>
              </a:rPr>
              <a:t>The pattern presented by the output layer can be directly traced back to the input layer</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2611844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How Neural Networks work</a:t>
            </a:r>
            <a:endParaRPr sz="2400" dirty="0"/>
          </a:p>
        </p:txBody>
      </p:sp>
      <p:sp>
        <p:nvSpPr>
          <p:cNvPr id="91" name="Google Shape;91;p13"/>
          <p:cNvSpPr txBox="1">
            <a:spLocks noGrp="1"/>
          </p:cNvSpPr>
          <p:nvPr>
            <p:ph type="body" idx="1"/>
          </p:nvPr>
        </p:nvSpPr>
        <p:spPr>
          <a:xfrm>
            <a:off x="255531" y="602673"/>
            <a:ext cx="7440669" cy="4318226"/>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Neural Networks are complex systems with artificial neurons</a:t>
            </a: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2" name="Picture 1">
            <a:extLst>
              <a:ext uri="{FF2B5EF4-FFF2-40B4-BE49-F238E27FC236}">
                <a16:creationId xmlns:a16="http://schemas.microsoft.com/office/drawing/2014/main" id="{2BB1A52F-6C6B-4D10-BAE6-BDCD29E0CC31}"/>
              </a:ext>
            </a:extLst>
          </p:cNvPr>
          <p:cNvPicPr>
            <a:picLocks noChangeAspect="1"/>
          </p:cNvPicPr>
          <p:nvPr/>
        </p:nvPicPr>
        <p:blipFill>
          <a:blip r:embed="rId3"/>
          <a:stretch>
            <a:fillRect/>
          </a:stretch>
        </p:blipFill>
        <p:spPr>
          <a:xfrm>
            <a:off x="927573" y="1312253"/>
            <a:ext cx="5715000" cy="2857500"/>
          </a:xfrm>
          <a:prstGeom prst="rect">
            <a:avLst/>
          </a:prstGeom>
        </p:spPr>
      </p:pic>
      <p:sp>
        <p:nvSpPr>
          <p:cNvPr id="6" name="TextBox 5">
            <a:extLst>
              <a:ext uri="{FF2B5EF4-FFF2-40B4-BE49-F238E27FC236}">
                <a16:creationId xmlns:a16="http://schemas.microsoft.com/office/drawing/2014/main" id="{257BA221-15B8-4E94-88DF-7B0C4D7B01AE}"/>
              </a:ext>
            </a:extLst>
          </p:cNvPr>
          <p:cNvSpPr txBox="1"/>
          <p:nvPr/>
        </p:nvSpPr>
        <p:spPr>
          <a:xfrm>
            <a:off x="3397020" y="4292065"/>
            <a:ext cx="1157689" cy="276999"/>
          </a:xfrm>
          <a:prstGeom prst="rect">
            <a:avLst/>
          </a:prstGeom>
          <a:noFill/>
        </p:spPr>
        <p:txBody>
          <a:bodyPr wrap="none" rtlCol="0">
            <a:spAutoFit/>
          </a:bodyPr>
          <a:lstStyle/>
          <a:p>
            <a:r>
              <a:rPr lang="en-US" sz="1200" dirty="0">
                <a:solidFill>
                  <a:srgbClr val="FF0000"/>
                </a:solidFill>
              </a:rPr>
              <a:t>PC: Section.io</a:t>
            </a:r>
            <a:endParaRPr lang="en-IN" sz="1200" dirty="0">
              <a:solidFill>
                <a:srgbClr val="FF0000"/>
              </a:solidFill>
            </a:endParaRPr>
          </a:p>
        </p:txBody>
      </p:sp>
    </p:spTree>
    <p:extLst>
      <p:ext uri="{BB962C8B-B14F-4D97-AF65-F5344CB8AC3E}">
        <p14:creationId xmlns:p14="http://schemas.microsoft.com/office/powerpoint/2010/main" val="2713533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04842"/>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History Continued</a:t>
            </a:r>
            <a:endParaRPr sz="2400" dirty="0"/>
          </a:p>
        </p:txBody>
      </p:sp>
      <p:sp>
        <p:nvSpPr>
          <p:cNvPr id="91" name="Google Shape;91;p13"/>
          <p:cNvSpPr txBox="1">
            <a:spLocks noGrp="1"/>
          </p:cNvSpPr>
          <p:nvPr>
            <p:ph type="body" idx="1"/>
          </p:nvPr>
        </p:nvSpPr>
        <p:spPr>
          <a:xfrm>
            <a:off x="166255" y="644237"/>
            <a:ext cx="3913909" cy="3941618"/>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900" b="1" dirty="0">
                <a:solidFill>
                  <a:srgbClr val="000000"/>
                </a:solidFill>
              </a:rPr>
              <a:t>Rosenblatt’s idea was to create a </a:t>
            </a:r>
            <a:r>
              <a:rPr lang="en-US" sz="1900" b="1" dirty="0">
                <a:solidFill>
                  <a:schemeClr val="accent6">
                    <a:lumMod val="75000"/>
                  </a:schemeClr>
                </a:solidFill>
              </a:rPr>
              <a:t>physical machine </a:t>
            </a:r>
            <a:r>
              <a:rPr lang="en-US" sz="1900" b="1" dirty="0">
                <a:solidFill>
                  <a:srgbClr val="000000"/>
                </a:solidFill>
              </a:rPr>
              <a:t>that behaves like a </a:t>
            </a:r>
            <a:r>
              <a:rPr lang="en-US" sz="1900" b="1" dirty="0">
                <a:solidFill>
                  <a:schemeClr val="accent6">
                    <a:lumMod val="75000"/>
                  </a:schemeClr>
                </a:solidFill>
              </a:rPr>
              <a:t>neuron</a:t>
            </a:r>
          </a:p>
          <a:p>
            <a:pPr marL="342900" indent="-342900">
              <a:spcAft>
                <a:spcPts val="800"/>
              </a:spcAft>
              <a:buClr>
                <a:schemeClr val="dk1"/>
              </a:buClr>
              <a:buSzPts val="1100"/>
            </a:pPr>
            <a:r>
              <a:rPr lang="en-US" sz="1900" b="1" dirty="0">
                <a:solidFill>
                  <a:schemeClr val="tx1"/>
                </a:solidFill>
              </a:rPr>
              <a:t>However, it’s first implementation was a </a:t>
            </a:r>
            <a:r>
              <a:rPr lang="en-US" sz="1900" b="1" dirty="0">
                <a:solidFill>
                  <a:schemeClr val="accent6">
                    <a:lumMod val="75000"/>
                  </a:schemeClr>
                </a:solidFill>
              </a:rPr>
              <a:t>software</a:t>
            </a:r>
            <a:r>
              <a:rPr lang="en-US" sz="1900" b="1" dirty="0">
                <a:solidFill>
                  <a:schemeClr val="tx1"/>
                </a:solidFill>
              </a:rPr>
              <a:t> that had been tested on the </a:t>
            </a:r>
            <a:r>
              <a:rPr lang="en-US" sz="1900" b="1" dirty="0">
                <a:solidFill>
                  <a:schemeClr val="accent6">
                    <a:lumMod val="75000"/>
                  </a:schemeClr>
                </a:solidFill>
              </a:rPr>
              <a:t>IBM 704</a:t>
            </a:r>
          </a:p>
          <a:p>
            <a:pPr marL="342900" indent="-342900">
              <a:spcAft>
                <a:spcPts val="800"/>
              </a:spcAft>
              <a:buClr>
                <a:schemeClr val="dk1"/>
              </a:buClr>
              <a:buSzPts val="1100"/>
            </a:pPr>
            <a:r>
              <a:rPr lang="en-US" sz="1900" b="1" dirty="0">
                <a:solidFill>
                  <a:schemeClr val="tx1"/>
                </a:solidFill>
              </a:rPr>
              <a:t>Eventually, the software was implemented into </a:t>
            </a:r>
            <a:r>
              <a:rPr lang="en-US" sz="1900" b="1" dirty="0">
                <a:solidFill>
                  <a:schemeClr val="accent6">
                    <a:lumMod val="75000"/>
                  </a:schemeClr>
                </a:solidFill>
              </a:rPr>
              <a:t>custom-built hardware </a:t>
            </a:r>
            <a:r>
              <a:rPr lang="en-US" sz="1900" b="1" dirty="0">
                <a:solidFill>
                  <a:schemeClr val="tx1"/>
                </a:solidFill>
              </a:rPr>
              <a:t>with the intention to use it for </a:t>
            </a:r>
            <a:r>
              <a:rPr lang="en-US" sz="1900" b="1" dirty="0">
                <a:solidFill>
                  <a:schemeClr val="accent6">
                    <a:lumMod val="75000"/>
                  </a:schemeClr>
                </a:solidFill>
              </a:rPr>
              <a:t>image recognition</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2" name="Picture 1">
            <a:extLst>
              <a:ext uri="{FF2B5EF4-FFF2-40B4-BE49-F238E27FC236}">
                <a16:creationId xmlns:a16="http://schemas.microsoft.com/office/drawing/2014/main" id="{C7697E08-94E2-49D7-9373-26E3E4CCC5AD}"/>
              </a:ext>
            </a:extLst>
          </p:cNvPr>
          <p:cNvPicPr>
            <a:picLocks noChangeAspect="1"/>
          </p:cNvPicPr>
          <p:nvPr/>
        </p:nvPicPr>
        <p:blipFill>
          <a:blip r:embed="rId3"/>
          <a:stretch>
            <a:fillRect/>
          </a:stretch>
        </p:blipFill>
        <p:spPr>
          <a:xfrm>
            <a:off x="4572000" y="786678"/>
            <a:ext cx="2907116" cy="357014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899F5C3-4E0A-4AB7-8CC8-79630527F063}"/>
              </a:ext>
            </a:extLst>
          </p:cNvPr>
          <p:cNvSpPr txBox="1"/>
          <p:nvPr/>
        </p:nvSpPr>
        <p:spPr>
          <a:xfrm>
            <a:off x="4966856" y="4442074"/>
            <a:ext cx="2175596" cy="307777"/>
          </a:xfrm>
          <a:prstGeom prst="rect">
            <a:avLst/>
          </a:prstGeom>
          <a:noFill/>
        </p:spPr>
        <p:txBody>
          <a:bodyPr wrap="none" rtlCol="0">
            <a:spAutoFit/>
          </a:bodyPr>
          <a:lstStyle/>
          <a:p>
            <a:r>
              <a:rPr lang="en-US" dirty="0"/>
              <a:t>PC: Towardsdatascience</a:t>
            </a:r>
            <a:endParaRPr lang="en-IN" dirty="0"/>
          </a:p>
        </p:txBody>
      </p:sp>
    </p:spTree>
    <p:extLst>
      <p:ext uri="{BB962C8B-B14F-4D97-AF65-F5344CB8AC3E}">
        <p14:creationId xmlns:p14="http://schemas.microsoft.com/office/powerpoint/2010/main" val="1244705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How Neural Networks work           </a:t>
            </a:r>
            <a:r>
              <a:rPr lang="en-US" sz="2000" dirty="0"/>
              <a:t>contd.</a:t>
            </a:r>
            <a:endParaRPr sz="2400" dirty="0"/>
          </a:p>
        </p:txBody>
      </p:sp>
      <p:sp>
        <p:nvSpPr>
          <p:cNvPr id="91" name="Google Shape;91;p13"/>
          <p:cNvSpPr txBox="1">
            <a:spLocks noGrp="1"/>
          </p:cNvSpPr>
          <p:nvPr>
            <p:ph type="body" idx="1"/>
          </p:nvPr>
        </p:nvSpPr>
        <p:spPr>
          <a:xfrm>
            <a:off x="255531" y="540327"/>
            <a:ext cx="7440669" cy="4359791"/>
          </a:xfrm>
          <a:prstGeom prst="rect">
            <a:avLst/>
          </a:prstGeom>
        </p:spPr>
        <p:txBody>
          <a:bodyPr spcFirstLastPara="1" wrap="square" lIns="0" tIns="0" rIns="0" bIns="0" anchor="t" anchorCtr="0">
            <a:noAutofit/>
          </a:bodyPr>
          <a:lstStyle/>
          <a:p>
            <a:pPr marL="342900" indent="-342900">
              <a:spcAft>
                <a:spcPts val="600"/>
              </a:spcAft>
              <a:buClr>
                <a:schemeClr val="dk1"/>
              </a:buClr>
              <a:buSzPts val="1100"/>
            </a:pPr>
            <a:r>
              <a:rPr lang="en-US" sz="1800" b="1" dirty="0">
                <a:solidFill>
                  <a:srgbClr val="000000"/>
                </a:solidFill>
              </a:rPr>
              <a:t>The input layer receives data represented by a numeric value</a:t>
            </a:r>
          </a:p>
          <a:p>
            <a:pPr marL="800100" lvl="1" indent="-342900">
              <a:spcBef>
                <a:spcPts val="0"/>
              </a:spcBef>
              <a:spcAft>
                <a:spcPts val="600"/>
              </a:spcAft>
              <a:buClr>
                <a:schemeClr val="dk1"/>
              </a:buClr>
              <a:buSzPts val="1100"/>
            </a:pPr>
            <a:r>
              <a:rPr lang="en-US" sz="1600" b="1" dirty="0">
                <a:solidFill>
                  <a:schemeClr val="accent6">
                    <a:lumMod val="75000"/>
                  </a:schemeClr>
                </a:solidFill>
              </a:rPr>
              <a:t>Once the input layer receives data, it is redirected to the hidden layer</a:t>
            </a:r>
          </a:p>
          <a:p>
            <a:pPr marL="800100" lvl="1" indent="-342900">
              <a:spcBef>
                <a:spcPts val="0"/>
              </a:spcBef>
              <a:spcAft>
                <a:spcPts val="600"/>
              </a:spcAft>
              <a:buClr>
                <a:schemeClr val="dk1"/>
              </a:buClr>
              <a:buSzPts val="1100"/>
            </a:pPr>
            <a:r>
              <a:rPr lang="en-US" sz="1600" b="1" dirty="0">
                <a:solidFill>
                  <a:schemeClr val="accent6">
                    <a:lumMod val="75000"/>
                  </a:schemeClr>
                </a:solidFill>
              </a:rPr>
              <a:t>Each input is assigned with weights</a:t>
            </a:r>
          </a:p>
          <a:p>
            <a:pPr marL="342900" indent="-342900">
              <a:spcAft>
                <a:spcPts val="600"/>
              </a:spcAft>
              <a:buClr>
                <a:schemeClr val="dk1"/>
              </a:buClr>
              <a:buSzPts val="1100"/>
            </a:pPr>
            <a:r>
              <a:rPr lang="en-US" sz="1800" b="1" dirty="0">
                <a:solidFill>
                  <a:srgbClr val="000000"/>
                </a:solidFill>
              </a:rPr>
              <a:t>The inputs and weights are multiplied, and their sum is sent to neurons in the hidden layer</a:t>
            </a:r>
          </a:p>
          <a:p>
            <a:pPr marL="800100" lvl="1" indent="-342900">
              <a:spcBef>
                <a:spcPts val="0"/>
              </a:spcBef>
              <a:spcAft>
                <a:spcPts val="600"/>
              </a:spcAft>
              <a:buClr>
                <a:schemeClr val="dk1"/>
              </a:buClr>
              <a:buSzPts val="1100"/>
            </a:pPr>
            <a:r>
              <a:rPr lang="en-US" sz="1600" b="1" dirty="0">
                <a:solidFill>
                  <a:schemeClr val="accent6">
                    <a:lumMod val="75000"/>
                  </a:schemeClr>
                </a:solidFill>
              </a:rPr>
              <a:t>Bias is applied to each neuron</a:t>
            </a:r>
          </a:p>
          <a:p>
            <a:pPr marL="800100" lvl="1" indent="-342900">
              <a:spcBef>
                <a:spcPts val="0"/>
              </a:spcBef>
              <a:spcAft>
                <a:spcPts val="600"/>
              </a:spcAft>
              <a:buClr>
                <a:schemeClr val="dk1"/>
              </a:buClr>
              <a:buSzPts val="1100"/>
            </a:pPr>
            <a:r>
              <a:rPr lang="en-US" sz="1600" b="1" dirty="0">
                <a:solidFill>
                  <a:schemeClr val="accent6">
                    <a:lumMod val="75000"/>
                  </a:schemeClr>
                </a:solidFill>
              </a:rPr>
              <a:t>Each neuron adds the inputs it receives to get the sum</a:t>
            </a:r>
          </a:p>
          <a:p>
            <a:pPr marL="800100" lvl="1" indent="-342900">
              <a:spcBef>
                <a:spcPts val="0"/>
              </a:spcBef>
              <a:spcAft>
                <a:spcPts val="600"/>
              </a:spcAft>
              <a:buClr>
                <a:schemeClr val="dk1"/>
              </a:buClr>
              <a:buSzPts val="1100"/>
            </a:pPr>
            <a:r>
              <a:rPr lang="en-US" sz="1600" b="1" dirty="0">
                <a:solidFill>
                  <a:schemeClr val="accent6">
                    <a:lumMod val="75000"/>
                  </a:schemeClr>
                </a:solidFill>
              </a:rPr>
              <a:t>This value then transits through the activation function</a:t>
            </a:r>
          </a:p>
          <a:p>
            <a:pPr marL="342900" indent="-342900">
              <a:spcAft>
                <a:spcPts val="600"/>
              </a:spcAft>
              <a:buClr>
                <a:schemeClr val="dk1"/>
              </a:buClr>
              <a:buSzPts val="1100"/>
            </a:pPr>
            <a:r>
              <a:rPr lang="en-US" sz="1800" b="1" dirty="0">
                <a:solidFill>
                  <a:srgbClr val="000000"/>
                </a:solidFill>
              </a:rPr>
              <a:t>The activation function outcome then decides if a neuron is activated or not</a:t>
            </a:r>
          </a:p>
          <a:p>
            <a:pPr marL="800100" lvl="1" indent="-342900">
              <a:spcBef>
                <a:spcPts val="0"/>
              </a:spcBef>
              <a:spcAft>
                <a:spcPts val="600"/>
              </a:spcAft>
              <a:buClr>
                <a:schemeClr val="dk1"/>
              </a:buClr>
              <a:buSzPts val="1100"/>
            </a:pPr>
            <a:r>
              <a:rPr lang="en-US" sz="1600" b="1" dirty="0">
                <a:solidFill>
                  <a:schemeClr val="accent6">
                    <a:lumMod val="75000"/>
                  </a:schemeClr>
                </a:solidFill>
              </a:rPr>
              <a:t>An activated neuron transfers information to the other layers</a:t>
            </a:r>
          </a:p>
          <a:p>
            <a:pPr marL="342900" indent="-342900">
              <a:spcAft>
                <a:spcPts val="600"/>
              </a:spcAft>
              <a:buClr>
                <a:schemeClr val="dk1"/>
              </a:buClr>
              <a:buSzPts val="1100"/>
            </a:pPr>
            <a:r>
              <a:rPr lang="en-US" sz="1800" b="1" dirty="0">
                <a:solidFill>
                  <a:srgbClr val="000000"/>
                </a:solidFill>
              </a:rPr>
              <a:t>The output layer produces the desired output</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513438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Back Propagation</a:t>
            </a:r>
            <a:endParaRPr sz="2400" dirty="0"/>
          </a:p>
        </p:txBody>
      </p:sp>
      <p:sp>
        <p:nvSpPr>
          <p:cNvPr id="91" name="Google Shape;91;p13"/>
          <p:cNvSpPr txBox="1">
            <a:spLocks noGrp="1"/>
          </p:cNvSpPr>
          <p:nvPr>
            <p:ph type="body" idx="1"/>
          </p:nvPr>
        </p:nvSpPr>
        <p:spPr>
          <a:xfrm>
            <a:off x="255531" y="561108"/>
            <a:ext cx="7440669" cy="4359791"/>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If the output of a neural network is wrong, backpropagation takes place</a:t>
            </a:r>
          </a:p>
          <a:p>
            <a:pPr marL="800100" lvl="1" indent="-342900">
              <a:buClr>
                <a:schemeClr val="dk1"/>
              </a:buClr>
              <a:buSzPts val="1100"/>
            </a:pPr>
            <a:r>
              <a:rPr lang="en-US" sz="1600" b="1" dirty="0">
                <a:solidFill>
                  <a:schemeClr val="accent6">
                    <a:lumMod val="75000"/>
                  </a:schemeClr>
                </a:solidFill>
              </a:rPr>
              <a:t>While designing a neural network, weights are initialized to each input</a:t>
            </a:r>
          </a:p>
          <a:p>
            <a:pPr marL="800100" lvl="1" indent="-342900">
              <a:buClr>
                <a:schemeClr val="dk1"/>
              </a:buClr>
              <a:buSzPts val="1100"/>
            </a:pPr>
            <a:r>
              <a:rPr lang="en-US" sz="1600" b="1" dirty="0">
                <a:solidFill>
                  <a:schemeClr val="accent6">
                    <a:lumMod val="75000"/>
                  </a:schemeClr>
                </a:solidFill>
              </a:rPr>
              <a:t>Backpropagation means re-adjusting each input’s weights to minimize the errors, thus resulting in a more accurate output</a:t>
            </a:r>
            <a:endParaRPr lang="en-US" sz="1400" b="1" dirty="0">
              <a:solidFill>
                <a:schemeClr val="accent6">
                  <a:lumMod val="75000"/>
                </a:schemeClr>
              </a:solidFill>
            </a:endParaRPr>
          </a:p>
          <a:p>
            <a:pPr marL="800100" lvl="1" indent="-342900">
              <a:buClr>
                <a:schemeClr val="dk1"/>
              </a:buClr>
              <a:buSzPts val="1100"/>
            </a:pPr>
            <a:endParaRPr lang="en-US" sz="14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2" name="Picture 1">
            <a:extLst>
              <a:ext uri="{FF2B5EF4-FFF2-40B4-BE49-F238E27FC236}">
                <a16:creationId xmlns:a16="http://schemas.microsoft.com/office/drawing/2014/main" id="{86F6E857-19BD-4A05-AF06-1D3E89617716}"/>
              </a:ext>
            </a:extLst>
          </p:cNvPr>
          <p:cNvPicPr>
            <a:picLocks noChangeAspect="1"/>
          </p:cNvPicPr>
          <p:nvPr/>
        </p:nvPicPr>
        <p:blipFill>
          <a:blip r:embed="rId3"/>
          <a:stretch>
            <a:fillRect/>
          </a:stretch>
        </p:blipFill>
        <p:spPr>
          <a:xfrm>
            <a:off x="1783166" y="2415700"/>
            <a:ext cx="4385397" cy="2284578"/>
          </a:xfrm>
          <a:prstGeom prst="rect">
            <a:avLst/>
          </a:prstGeom>
        </p:spPr>
      </p:pic>
      <p:sp>
        <p:nvSpPr>
          <p:cNvPr id="6" name="TextBox 5">
            <a:extLst>
              <a:ext uri="{FF2B5EF4-FFF2-40B4-BE49-F238E27FC236}">
                <a16:creationId xmlns:a16="http://schemas.microsoft.com/office/drawing/2014/main" id="{E0E7145E-3717-4C7D-9AE0-25BF113CFEB6}"/>
              </a:ext>
            </a:extLst>
          </p:cNvPr>
          <p:cNvSpPr txBox="1"/>
          <p:nvPr/>
        </p:nvSpPr>
        <p:spPr>
          <a:xfrm>
            <a:off x="3397019" y="4781025"/>
            <a:ext cx="995785" cy="276999"/>
          </a:xfrm>
          <a:prstGeom prst="rect">
            <a:avLst/>
          </a:prstGeom>
          <a:noFill/>
        </p:spPr>
        <p:txBody>
          <a:bodyPr wrap="none" rtlCol="0">
            <a:spAutoFit/>
          </a:bodyPr>
          <a:lstStyle/>
          <a:p>
            <a:r>
              <a:rPr lang="en-US" sz="1200" dirty="0">
                <a:solidFill>
                  <a:srgbClr val="FF0000"/>
                </a:solidFill>
              </a:rPr>
              <a:t>PC: Guru99</a:t>
            </a:r>
            <a:endParaRPr lang="en-IN" sz="1200" dirty="0">
              <a:solidFill>
                <a:srgbClr val="FF0000"/>
              </a:solidFill>
            </a:endParaRPr>
          </a:p>
        </p:txBody>
      </p:sp>
    </p:spTree>
    <p:extLst>
      <p:ext uri="{BB962C8B-B14F-4D97-AF65-F5344CB8AC3E}">
        <p14:creationId xmlns:p14="http://schemas.microsoft.com/office/powerpoint/2010/main" val="3077872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165477" y="264169"/>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Types of Neural Networks</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graphicFrame>
        <p:nvGraphicFramePr>
          <p:cNvPr id="4" name="Diagram 3">
            <a:extLst>
              <a:ext uri="{FF2B5EF4-FFF2-40B4-BE49-F238E27FC236}">
                <a16:creationId xmlns:a16="http://schemas.microsoft.com/office/drawing/2014/main" id="{406CE0BA-61A7-4707-95BF-1C73DA95431C}"/>
              </a:ext>
            </a:extLst>
          </p:cNvPr>
          <p:cNvGraphicFramePr/>
          <p:nvPr>
            <p:extLst>
              <p:ext uri="{D42A27DB-BD31-4B8C-83A1-F6EECF244321}">
                <p14:modId xmlns:p14="http://schemas.microsoft.com/office/powerpoint/2010/main" val="615805290"/>
              </p:ext>
            </p:extLst>
          </p:nvPr>
        </p:nvGraphicFramePr>
        <p:xfrm>
          <a:off x="-70296" y="810491"/>
          <a:ext cx="7613755" cy="3816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6759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Feed Forward Neural Network</a:t>
            </a:r>
            <a:endParaRPr sz="2400" dirty="0"/>
          </a:p>
        </p:txBody>
      </p:sp>
      <p:sp>
        <p:nvSpPr>
          <p:cNvPr id="91" name="Google Shape;91;p13"/>
          <p:cNvSpPr txBox="1">
            <a:spLocks noGrp="1"/>
          </p:cNvSpPr>
          <p:nvPr>
            <p:ph type="body" idx="1"/>
          </p:nvPr>
        </p:nvSpPr>
        <p:spPr>
          <a:xfrm>
            <a:off x="255531" y="561108"/>
            <a:ext cx="7440669" cy="4359791"/>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In a feed-forward network, data moves in a single direction</a:t>
            </a:r>
          </a:p>
          <a:p>
            <a:pPr marL="800100" lvl="1" indent="-342900">
              <a:buClr>
                <a:schemeClr val="dk1"/>
              </a:buClr>
              <a:buSzPts val="1100"/>
            </a:pPr>
            <a:r>
              <a:rPr lang="en-US" sz="1600" b="1" dirty="0">
                <a:solidFill>
                  <a:schemeClr val="accent6">
                    <a:lumMod val="75000"/>
                  </a:schemeClr>
                </a:solidFill>
              </a:rPr>
              <a:t>It enters via the input nodes and leaves through output nodes</a:t>
            </a:r>
          </a:p>
          <a:p>
            <a:pPr marL="800100" lvl="1" indent="-342900">
              <a:buClr>
                <a:schemeClr val="dk1"/>
              </a:buClr>
              <a:buSzPts val="1100"/>
            </a:pPr>
            <a:r>
              <a:rPr lang="en-US" sz="1600" b="1" dirty="0">
                <a:solidFill>
                  <a:schemeClr val="accent6">
                    <a:lumMod val="75000"/>
                  </a:schemeClr>
                </a:solidFill>
              </a:rPr>
              <a:t>There is no backpropagation possible here</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2" name="Picture 1">
            <a:extLst>
              <a:ext uri="{FF2B5EF4-FFF2-40B4-BE49-F238E27FC236}">
                <a16:creationId xmlns:a16="http://schemas.microsoft.com/office/drawing/2014/main" id="{6623CA6F-77A0-49FC-B385-BA591ED2ECE7}"/>
              </a:ext>
            </a:extLst>
          </p:cNvPr>
          <p:cNvPicPr>
            <a:picLocks noChangeAspect="1"/>
          </p:cNvPicPr>
          <p:nvPr/>
        </p:nvPicPr>
        <p:blipFill>
          <a:blip r:embed="rId3"/>
          <a:stretch>
            <a:fillRect/>
          </a:stretch>
        </p:blipFill>
        <p:spPr>
          <a:xfrm>
            <a:off x="716973" y="1877292"/>
            <a:ext cx="4495800" cy="2705100"/>
          </a:xfrm>
          <a:prstGeom prst="rect">
            <a:avLst/>
          </a:prstGeom>
        </p:spPr>
      </p:pic>
      <p:sp>
        <p:nvSpPr>
          <p:cNvPr id="6" name="TextBox 5">
            <a:extLst>
              <a:ext uri="{FF2B5EF4-FFF2-40B4-BE49-F238E27FC236}">
                <a16:creationId xmlns:a16="http://schemas.microsoft.com/office/drawing/2014/main" id="{6B1613DC-DB5F-49C4-AF7E-F23043C0795A}"/>
              </a:ext>
            </a:extLst>
          </p:cNvPr>
          <p:cNvSpPr txBox="1"/>
          <p:nvPr/>
        </p:nvSpPr>
        <p:spPr>
          <a:xfrm>
            <a:off x="2466980" y="4669652"/>
            <a:ext cx="995785" cy="276999"/>
          </a:xfrm>
          <a:prstGeom prst="rect">
            <a:avLst/>
          </a:prstGeom>
          <a:noFill/>
        </p:spPr>
        <p:txBody>
          <a:bodyPr wrap="none" rtlCol="0">
            <a:spAutoFit/>
          </a:bodyPr>
          <a:lstStyle/>
          <a:p>
            <a:r>
              <a:rPr lang="en-US" sz="1200" dirty="0">
                <a:solidFill>
                  <a:srgbClr val="FF0000"/>
                </a:solidFill>
              </a:rPr>
              <a:t>PC: </a:t>
            </a:r>
            <a:r>
              <a:rPr lang="en-US" sz="1200" dirty="0" err="1">
                <a:solidFill>
                  <a:srgbClr val="FF0000"/>
                </a:solidFill>
              </a:rPr>
              <a:t>DeepAI</a:t>
            </a:r>
            <a:endParaRPr lang="en-IN" sz="1200" dirty="0">
              <a:solidFill>
                <a:srgbClr val="FF0000"/>
              </a:solidFill>
            </a:endParaRPr>
          </a:p>
        </p:txBody>
      </p:sp>
      <p:sp>
        <p:nvSpPr>
          <p:cNvPr id="8" name="TextBox 7">
            <a:extLst>
              <a:ext uri="{FF2B5EF4-FFF2-40B4-BE49-F238E27FC236}">
                <a16:creationId xmlns:a16="http://schemas.microsoft.com/office/drawing/2014/main" id="{8CE044C1-9916-48A5-AD0B-927417A5A7FE}"/>
              </a:ext>
            </a:extLst>
          </p:cNvPr>
          <p:cNvSpPr txBox="1"/>
          <p:nvPr/>
        </p:nvSpPr>
        <p:spPr>
          <a:xfrm>
            <a:off x="5557404" y="2002339"/>
            <a:ext cx="2202873" cy="738664"/>
          </a:xfrm>
          <a:prstGeom prst="rect">
            <a:avLst/>
          </a:prstGeom>
          <a:noFill/>
          <a:ln w="19050">
            <a:solidFill>
              <a:schemeClr val="accent1"/>
            </a:solidFill>
          </a:ln>
        </p:spPr>
        <p:txBody>
          <a:bodyPr wrap="square">
            <a:spAutoFit/>
          </a:bodyPr>
          <a:lstStyle/>
          <a:p>
            <a:r>
              <a:rPr lang="en-IN" dirty="0">
                <a:solidFill>
                  <a:schemeClr val="accent6">
                    <a:lumMod val="75000"/>
                  </a:schemeClr>
                </a:solidFill>
              </a:rPr>
              <a:t>Applications</a:t>
            </a:r>
          </a:p>
          <a:p>
            <a:pPr marL="342900" indent="-342900">
              <a:buFont typeface="+mj-lt"/>
              <a:buAutoNum type="arabicPeriod"/>
            </a:pPr>
            <a:r>
              <a:rPr lang="en-IN" dirty="0"/>
              <a:t>Speech Recognition</a:t>
            </a:r>
          </a:p>
          <a:p>
            <a:pPr marL="342900" indent="-342900">
              <a:buFont typeface="+mj-lt"/>
              <a:buAutoNum type="arabicPeriod"/>
            </a:pPr>
            <a:r>
              <a:rPr lang="en-IN" dirty="0"/>
              <a:t>Facial Recognition</a:t>
            </a:r>
          </a:p>
        </p:txBody>
      </p:sp>
    </p:spTree>
    <p:extLst>
      <p:ext uri="{BB962C8B-B14F-4D97-AF65-F5344CB8AC3E}">
        <p14:creationId xmlns:p14="http://schemas.microsoft.com/office/powerpoint/2010/main" val="3420179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Radial Basis Function Neural Network</a:t>
            </a:r>
            <a:endParaRPr sz="2400" dirty="0"/>
          </a:p>
        </p:txBody>
      </p:sp>
      <p:sp>
        <p:nvSpPr>
          <p:cNvPr id="91" name="Google Shape;91;p13"/>
          <p:cNvSpPr txBox="1">
            <a:spLocks noGrp="1"/>
          </p:cNvSpPr>
          <p:nvPr>
            <p:ph type="body" idx="1"/>
          </p:nvPr>
        </p:nvSpPr>
        <p:spPr>
          <a:xfrm>
            <a:off x="255531" y="561108"/>
            <a:ext cx="7440669" cy="4359791"/>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RBF networks classify data based on the distance of any centered point and interpolation</a:t>
            </a:r>
          </a:p>
          <a:p>
            <a:pPr marL="800100" lvl="1" indent="-342900">
              <a:buClr>
                <a:schemeClr val="dk1"/>
              </a:buClr>
              <a:buSzPts val="1100"/>
            </a:pPr>
            <a:r>
              <a:rPr lang="en-US" sz="1600" b="1" dirty="0">
                <a:solidFill>
                  <a:schemeClr val="accent6">
                    <a:lumMod val="75000"/>
                  </a:schemeClr>
                </a:solidFill>
              </a:rPr>
              <a:t>RBF networks look for similar data points and groups them</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2" name="Picture 1">
            <a:extLst>
              <a:ext uri="{FF2B5EF4-FFF2-40B4-BE49-F238E27FC236}">
                <a16:creationId xmlns:a16="http://schemas.microsoft.com/office/drawing/2014/main" id="{77E5DB9B-C161-4BFF-A3FE-506BD204D2E1}"/>
              </a:ext>
            </a:extLst>
          </p:cNvPr>
          <p:cNvPicPr>
            <a:picLocks noChangeAspect="1"/>
          </p:cNvPicPr>
          <p:nvPr/>
        </p:nvPicPr>
        <p:blipFill>
          <a:blip r:embed="rId3"/>
          <a:stretch>
            <a:fillRect/>
          </a:stretch>
        </p:blipFill>
        <p:spPr>
          <a:xfrm>
            <a:off x="1611905" y="1866993"/>
            <a:ext cx="4762500" cy="2438400"/>
          </a:xfrm>
          <a:prstGeom prst="rect">
            <a:avLst/>
          </a:prstGeom>
        </p:spPr>
      </p:pic>
      <p:sp>
        <p:nvSpPr>
          <p:cNvPr id="6" name="TextBox 5">
            <a:extLst>
              <a:ext uri="{FF2B5EF4-FFF2-40B4-BE49-F238E27FC236}">
                <a16:creationId xmlns:a16="http://schemas.microsoft.com/office/drawing/2014/main" id="{99139151-226E-4DC1-91D6-E481CC843232}"/>
              </a:ext>
            </a:extLst>
          </p:cNvPr>
          <p:cNvSpPr txBox="1"/>
          <p:nvPr/>
        </p:nvSpPr>
        <p:spPr>
          <a:xfrm>
            <a:off x="3414311" y="4305393"/>
            <a:ext cx="1157689" cy="276999"/>
          </a:xfrm>
          <a:prstGeom prst="rect">
            <a:avLst/>
          </a:prstGeom>
          <a:noFill/>
        </p:spPr>
        <p:txBody>
          <a:bodyPr wrap="none" rtlCol="0">
            <a:spAutoFit/>
          </a:bodyPr>
          <a:lstStyle/>
          <a:p>
            <a:r>
              <a:rPr lang="en-US" sz="1200" dirty="0">
                <a:solidFill>
                  <a:srgbClr val="FF0000"/>
                </a:solidFill>
              </a:rPr>
              <a:t>PC: Section.io</a:t>
            </a:r>
            <a:endParaRPr lang="en-IN" sz="1200" dirty="0">
              <a:solidFill>
                <a:srgbClr val="FF0000"/>
              </a:solidFill>
            </a:endParaRPr>
          </a:p>
        </p:txBody>
      </p:sp>
    </p:spTree>
    <p:extLst>
      <p:ext uri="{BB962C8B-B14F-4D97-AF65-F5344CB8AC3E}">
        <p14:creationId xmlns:p14="http://schemas.microsoft.com/office/powerpoint/2010/main" val="2408598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Recurrent Neural Network</a:t>
            </a:r>
          </a:p>
        </p:txBody>
      </p:sp>
      <p:sp>
        <p:nvSpPr>
          <p:cNvPr id="91" name="Google Shape;91;p13"/>
          <p:cNvSpPr txBox="1">
            <a:spLocks noGrp="1"/>
          </p:cNvSpPr>
          <p:nvPr>
            <p:ph type="body" idx="1"/>
          </p:nvPr>
        </p:nvSpPr>
        <p:spPr>
          <a:xfrm>
            <a:off x="255531" y="561108"/>
            <a:ext cx="7440669" cy="4359791"/>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A Recurrent Neural Network (RNN) is a network good at modeling sequential data</a:t>
            </a:r>
          </a:p>
          <a:p>
            <a:pPr marL="800100" lvl="1" indent="-342900">
              <a:buClr>
                <a:schemeClr val="dk1"/>
              </a:buClr>
              <a:buSzPts val="1100"/>
            </a:pPr>
            <a:r>
              <a:rPr lang="en-US" sz="1600" b="1" dirty="0">
                <a:solidFill>
                  <a:schemeClr val="accent6">
                    <a:lumMod val="75000"/>
                  </a:schemeClr>
                </a:solidFill>
              </a:rPr>
              <a:t>Sequential data means data that follow a particular order in that a thing follows another</a:t>
            </a:r>
          </a:p>
          <a:p>
            <a:pPr marL="800100" lvl="1" indent="-342900">
              <a:buClr>
                <a:schemeClr val="dk1"/>
              </a:buClr>
              <a:buSzPts val="1100"/>
            </a:pPr>
            <a:r>
              <a:rPr lang="en-US" sz="1600" b="1" dirty="0">
                <a:solidFill>
                  <a:schemeClr val="accent6">
                    <a:lumMod val="75000"/>
                  </a:schemeClr>
                </a:solidFill>
              </a:rPr>
              <a:t>RNN is a feedback neural network</a:t>
            </a:r>
          </a:p>
          <a:p>
            <a:pPr marL="800100" lvl="1" indent="-342900">
              <a:buClr>
                <a:schemeClr val="dk1"/>
              </a:buClr>
              <a:buSzPts val="1100"/>
            </a:pPr>
            <a:r>
              <a:rPr lang="en-US" sz="1600" b="1" dirty="0">
                <a:solidFill>
                  <a:schemeClr val="accent6">
                    <a:lumMod val="75000"/>
                  </a:schemeClr>
                </a:solidFill>
              </a:rPr>
              <a:t>In RNNs, data runs through a loop, such that each node remembers data in the previous step</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pic>
        <p:nvPicPr>
          <p:cNvPr id="2" name="Picture 1">
            <a:extLst>
              <a:ext uri="{FF2B5EF4-FFF2-40B4-BE49-F238E27FC236}">
                <a16:creationId xmlns:a16="http://schemas.microsoft.com/office/drawing/2014/main" id="{341942F6-BA18-4162-86C9-CFA1B8C1575A}"/>
              </a:ext>
            </a:extLst>
          </p:cNvPr>
          <p:cNvPicPr>
            <a:picLocks noChangeAspect="1"/>
          </p:cNvPicPr>
          <p:nvPr/>
        </p:nvPicPr>
        <p:blipFill rotWithShape="1">
          <a:blip r:embed="rId3"/>
          <a:srcRect t="18661"/>
          <a:stretch/>
        </p:blipFill>
        <p:spPr>
          <a:xfrm>
            <a:off x="2063983" y="3008999"/>
            <a:ext cx="3823763" cy="1911900"/>
          </a:xfrm>
          <a:prstGeom prst="rect">
            <a:avLst/>
          </a:prstGeom>
        </p:spPr>
      </p:pic>
      <p:sp>
        <p:nvSpPr>
          <p:cNvPr id="6" name="TextBox 5">
            <a:extLst>
              <a:ext uri="{FF2B5EF4-FFF2-40B4-BE49-F238E27FC236}">
                <a16:creationId xmlns:a16="http://schemas.microsoft.com/office/drawing/2014/main" id="{0CA1C02B-2CA3-46DC-BECA-C3E2950AB02A}"/>
              </a:ext>
            </a:extLst>
          </p:cNvPr>
          <p:cNvSpPr txBox="1"/>
          <p:nvPr/>
        </p:nvSpPr>
        <p:spPr>
          <a:xfrm>
            <a:off x="3201270" y="4920899"/>
            <a:ext cx="952505" cy="276999"/>
          </a:xfrm>
          <a:prstGeom prst="rect">
            <a:avLst/>
          </a:prstGeom>
          <a:noFill/>
        </p:spPr>
        <p:txBody>
          <a:bodyPr wrap="none" rtlCol="0">
            <a:spAutoFit/>
          </a:bodyPr>
          <a:lstStyle/>
          <a:p>
            <a:r>
              <a:rPr lang="en-US" sz="1200" dirty="0">
                <a:solidFill>
                  <a:srgbClr val="FF0000"/>
                </a:solidFill>
              </a:rPr>
              <a:t>PC: </a:t>
            </a:r>
            <a:r>
              <a:rPr lang="en-US" sz="1200" dirty="0" err="1">
                <a:solidFill>
                  <a:srgbClr val="FF0000"/>
                </a:solidFill>
              </a:rPr>
              <a:t>Morioh</a:t>
            </a:r>
            <a:endParaRPr lang="en-IN" sz="1200" dirty="0">
              <a:solidFill>
                <a:srgbClr val="FF0000"/>
              </a:solidFill>
            </a:endParaRPr>
          </a:p>
        </p:txBody>
      </p:sp>
      <p:sp>
        <p:nvSpPr>
          <p:cNvPr id="8" name="TextBox 7">
            <a:extLst>
              <a:ext uri="{FF2B5EF4-FFF2-40B4-BE49-F238E27FC236}">
                <a16:creationId xmlns:a16="http://schemas.microsoft.com/office/drawing/2014/main" id="{A0775B2C-F9D8-4203-9465-5DFC81900405}"/>
              </a:ext>
            </a:extLst>
          </p:cNvPr>
          <p:cNvSpPr txBox="1"/>
          <p:nvPr/>
        </p:nvSpPr>
        <p:spPr>
          <a:xfrm>
            <a:off x="5770881" y="2835818"/>
            <a:ext cx="1985594" cy="954107"/>
          </a:xfrm>
          <a:prstGeom prst="rect">
            <a:avLst/>
          </a:prstGeom>
          <a:noFill/>
          <a:ln w="19050">
            <a:solidFill>
              <a:schemeClr val="accent1"/>
            </a:solidFill>
          </a:ln>
        </p:spPr>
        <p:txBody>
          <a:bodyPr wrap="square">
            <a:spAutoFit/>
          </a:bodyPr>
          <a:lstStyle/>
          <a:p>
            <a:r>
              <a:rPr lang="en-US" dirty="0"/>
              <a:t>RNN are used to solve problems in stock predictions, text data, and audio data</a:t>
            </a:r>
            <a:endParaRPr lang="en-IN" dirty="0"/>
          </a:p>
        </p:txBody>
      </p:sp>
    </p:spTree>
    <p:extLst>
      <p:ext uri="{BB962C8B-B14F-4D97-AF65-F5344CB8AC3E}">
        <p14:creationId xmlns:p14="http://schemas.microsoft.com/office/powerpoint/2010/main" val="1685398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Convolution Neural Network</a:t>
            </a:r>
          </a:p>
        </p:txBody>
      </p:sp>
      <p:sp>
        <p:nvSpPr>
          <p:cNvPr id="91" name="Google Shape;91;p13"/>
          <p:cNvSpPr txBox="1">
            <a:spLocks noGrp="1"/>
          </p:cNvSpPr>
          <p:nvPr>
            <p:ph type="body" idx="1"/>
          </p:nvPr>
        </p:nvSpPr>
        <p:spPr>
          <a:xfrm>
            <a:off x="255531" y="595745"/>
            <a:ext cx="7440669" cy="4325154"/>
          </a:xfrm>
          <a:prstGeom prst="rect">
            <a:avLst/>
          </a:prstGeom>
        </p:spPr>
        <p:txBody>
          <a:bodyPr spcFirstLastPara="1" wrap="square" lIns="0" tIns="0" rIns="0" bIns="0" anchor="t" anchorCtr="0">
            <a:noAutofit/>
          </a:bodyPr>
          <a:lstStyle/>
          <a:p>
            <a:pPr marL="342900" indent="-342900">
              <a:buClr>
                <a:schemeClr val="dk1"/>
              </a:buClr>
              <a:buSzPts val="1100"/>
            </a:pPr>
            <a:r>
              <a:rPr lang="en-US" sz="1800" b="1" dirty="0">
                <a:solidFill>
                  <a:srgbClr val="000000"/>
                </a:solidFill>
              </a:rPr>
              <a:t>Convolutional Neural Networks (CNN) are commonly used for image recognition</a:t>
            </a:r>
          </a:p>
          <a:p>
            <a:pPr marL="800100" lvl="1" indent="-342900">
              <a:buClr>
                <a:schemeClr val="dk1"/>
              </a:buClr>
              <a:buSzPts val="1100"/>
            </a:pPr>
            <a:r>
              <a:rPr lang="en-US" sz="1600" b="1" dirty="0">
                <a:solidFill>
                  <a:schemeClr val="accent6">
                    <a:lumMod val="75000"/>
                  </a:schemeClr>
                </a:solidFill>
              </a:rPr>
              <a:t>CNNs contain three-dimensional neuron arrangement</a:t>
            </a:r>
          </a:p>
          <a:p>
            <a:pPr marL="800100" lvl="1" indent="-342900">
              <a:buClr>
                <a:schemeClr val="dk1"/>
              </a:buClr>
              <a:buSzPts val="1100"/>
            </a:pPr>
            <a:r>
              <a:rPr lang="en-US" sz="1600" b="1" dirty="0">
                <a:solidFill>
                  <a:schemeClr val="tx1"/>
                </a:solidFill>
              </a:rPr>
              <a:t>The first stage is the convolutional layer</a:t>
            </a:r>
            <a:r>
              <a:rPr lang="en-US" sz="1600" b="1" dirty="0">
                <a:solidFill>
                  <a:schemeClr val="accent6">
                    <a:lumMod val="75000"/>
                  </a:schemeClr>
                </a:solidFill>
              </a:rPr>
              <a:t>: Neurons in a convolutional layer only process information from a small part of the visual field</a:t>
            </a:r>
          </a:p>
          <a:p>
            <a:pPr marL="800100" lvl="1" indent="-342900">
              <a:buClr>
                <a:schemeClr val="dk1"/>
              </a:buClr>
              <a:buSzPts val="1100"/>
            </a:pPr>
            <a:r>
              <a:rPr lang="en-US" sz="1600" b="1" dirty="0">
                <a:solidFill>
                  <a:schemeClr val="tx1"/>
                </a:solidFill>
              </a:rPr>
              <a:t>The second stage is pooling</a:t>
            </a:r>
            <a:r>
              <a:rPr lang="en-US" sz="1600" b="1" dirty="0">
                <a:solidFill>
                  <a:schemeClr val="accent6">
                    <a:lumMod val="75000"/>
                  </a:schemeClr>
                </a:solidFill>
              </a:rPr>
              <a:t>: It reduces the dimensions of the features and, at the same time, sustaining valuable data</a:t>
            </a:r>
          </a:p>
          <a:p>
            <a:pPr marL="800100" lvl="1" indent="-342900">
              <a:buClr>
                <a:schemeClr val="dk1"/>
              </a:buClr>
              <a:buSzPts val="1100"/>
            </a:pPr>
            <a:r>
              <a:rPr lang="en-US" sz="1600" b="1" dirty="0">
                <a:solidFill>
                  <a:schemeClr val="tx1"/>
                </a:solidFill>
              </a:rPr>
              <a:t>CNNs launch into the third phase</a:t>
            </a:r>
            <a:r>
              <a:rPr lang="en-US" sz="1600" b="1" dirty="0">
                <a:solidFill>
                  <a:schemeClr val="accent6">
                    <a:lumMod val="75000"/>
                  </a:schemeClr>
                </a:solidFill>
              </a:rPr>
              <a:t> (fully connected neural network) when the features get to the right granularity level</a:t>
            </a:r>
          </a:p>
          <a:p>
            <a:pPr marL="800100" lvl="1" indent="-342900">
              <a:buClr>
                <a:schemeClr val="dk1"/>
              </a:buClr>
              <a:buSzPts val="1100"/>
            </a:pPr>
            <a:r>
              <a:rPr lang="en-US" sz="1600" b="1" dirty="0">
                <a:solidFill>
                  <a:schemeClr val="tx1"/>
                </a:solidFill>
              </a:rPr>
              <a:t>At the final stage</a:t>
            </a:r>
            <a:r>
              <a:rPr lang="en-US" sz="1600" b="1" dirty="0">
                <a:solidFill>
                  <a:schemeClr val="accent6">
                    <a:lumMod val="75000"/>
                  </a:schemeClr>
                </a:solidFill>
              </a:rPr>
              <a:t>, the final probabilities are analyzed and decide which class the image belongs to</a:t>
            </a:r>
          </a:p>
          <a:p>
            <a:pPr marL="800100" lvl="1" indent="-342900">
              <a:buClr>
                <a:schemeClr val="dk1"/>
              </a:buClr>
              <a:buSzPts val="1100"/>
            </a:pPr>
            <a:r>
              <a:rPr lang="en-US" sz="1600" b="1" dirty="0">
                <a:solidFill>
                  <a:schemeClr val="accent6">
                    <a:lumMod val="75000"/>
                  </a:schemeClr>
                </a:solidFill>
              </a:rPr>
              <a:t>CNN is mainly used in signal and image processing</a:t>
            </a:r>
          </a:p>
          <a:p>
            <a:pPr marL="800100" lvl="1" indent="-342900">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310461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41677" y="319589"/>
            <a:ext cx="6962100" cy="396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2400" dirty="0"/>
              <a:t>Convolution Neural Network        contd.</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pic>
        <p:nvPicPr>
          <p:cNvPr id="4" name="Picture 3">
            <a:extLst>
              <a:ext uri="{FF2B5EF4-FFF2-40B4-BE49-F238E27FC236}">
                <a16:creationId xmlns:a16="http://schemas.microsoft.com/office/drawing/2014/main" id="{0B5464F1-715F-495A-895F-A6C4FF78EB80}"/>
              </a:ext>
            </a:extLst>
          </p:cNvPr>
          <p:cNvPicPr>
            <a:picLocks noChangeAspect="1"/>
          </p:cNvPicPr>
          <p:nvPr/>
        </p:nvPicPr>
        <p:blipFill>
          <a:blip r:embed="rId3"/>
          <a:stretch>
            <a:fillRect/>
          </a:stretch>
        </p:blipFill>
        <p:spPr>
          <a:xfrm>
            <a:off x="126855" y="1367122"/>
            <a:ext cx="7666327" cy="1973261"/>
          </a:xfrm>
          <a:prstGeom prst="rect">
            <a:avLst/>
          </a:prstGeom>
        </p:spPr>
      </p:pic>
      <p:sp>
        <p:nvSpPr>
          <p:cNvPr id="8" name="TextBox 7">
            <a:extLst>
              <a:ext uri="{FF2B5EF4-FFF2-40B4-BE49-F238E27FC236}">
                <a16:creationId xmlns:a16="http://schemas.microsoft.com/office/drawing/2014/main" id="{A5A77B65-CE15-4D01-88E0-FEA5DA4CCF17}"/>
              </a:ext>
            </a:extLst>
          </p:cNvPr>
          <p:cNvSpPr txBox="1"/>
          <p:nvPr/>
        </p:nvSpPr>
        <p:spPr>
          <a:xfrm>
            <a:off x="3529440" y="3388874"/>
            <a:ext cx="1157689" cy="276999"/>
          </a:xfrm>
          <a:prstGeom prst="rect">
            <a:avLst/>
          </a:prstGeom>
          <a:noFill/>
        </p:spPr>
        <p:txBody>
          <a:bodyPr wrap="none" rtlCol="0">
            <a:spAutoFit/>
          </a:bodyPr>
          <a:lstStyle/>
          <a:p>
            <a:r>
              <a:rPr lang="en-US" sz="1200" dirty="0">
                <a:solidFill>
                  <a:srgbClr val="FF0000"/>
                </a:solidFill>
              </a:rPr>
              <a:t>PC: Section.io</a:t>
            </a:r>
            <a:endParaRPr lang="en-IN" sz="1200" dirty="0">
              <a:solidFill>
                <a:srgbClr val="FF0000"/>
              </a:solidFill>
            </a:endParaRPr>
          </a:p>
        </p:txBody>
      </p:sp>
    </p:spTree>
    <p:extLst>
      <p:ext uri="{BB962C8B-B14F-4D97-AF65-F5344CB8AC3E}">
        <p14:creationId xmlns:p14="http://schemas.microsoft.com/office/powerpoint/2010/main" val="1021959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84061"/>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References</a:t>
            </a:r>
            <a:endParaRPr sz="2400" dirty="0"/>
          </a:p>
        </p:txBody>
      </p:sp>
      <p:sp>
        <p:nvSpPr>
          <p:cNvPr id="91" name="Google Shape;91;p13"/>
          <p:cNvSpPr txBox="1">
            <a:spLocks noGrp="1"/>
          </p:cNvSpPr>
          <p:nvPr>
            <p:ph type="body" idx="1"/>
          </p:nvPr>
        </p:nvSpPr>
        <p:spPr>
          <a:xfrm>
            <a:off x="858982" y="586860"/>
            <a:ext cx="6276109" cy="4359791"/>
          </a:xfrm>
          <a:prstGeom prst="rect">
            <a:avLst/>
          </a:prstGeom>
        </p:spPr>
        <p:txBody>
          <a:bodyPr spcFirstLastPara="1" wrap="square" lIns="0" tIns="0" rIns="0" bIns="0" anchor="t" anchorCtr="0">
            <a:noAutofit/>
          </a:bodyPr>
          <a:lstStyle/>
          <a:p>
            <a:pPr marL="342900" indent="-342900">
              <a:spcAft>
                <a:spcPts val="800"/>
              </a:spcAft>
              <a:buClr>
                <a:schemeClr val="dk1"/>
              </a:buClr>
              <a:buSzPts val="1100"/>
              <a:buFont typeface="+mj-lt"/>
              <a:buAutoNum type="arabicPeriod"/>
            </a:pPr>
            <a:r>
              <a:rPr lang="en-US" sz="1800" b="1" dirty="0">
                <a:solidFill>
                  <a:srgbClr val="000000"/>
                </a:solidFill>
              </a:rPr>
              <a:t>What is a Perceptron? – Basics of Neural Networks – Towardsdatascience</a:t>
            </a:r>
          </a:p>
          <a:p>
            <a:pPr marL="342900" indent="-342900">
              <a:spcAft>
                <a:spcPts val="800"/>
              </a:spcAft>
              <a:buClr>
                <a:schemeClr val="dk1"/>
              </a:buClr>
              <a:buSzPts val="1100"/>
              <a:buFont typeface="+mj-lt"/>
              <a:buAutoNum type="arabicPeriod"/>
            </a:pPr>
            <a:r>
              <a:rPr lang="en-US" sz="1800" b="1" dirty="0">
                <a:solidFill>
                  <a:srgbClr val="000000"/>
                </a:solidFill>
              </a:rPr>
              <a:t>What is a perceptron? – Towardsdatascience</a:t>
            </a:r>
          </a:p>
          <a:p>
            <a:pPr marL="342900" indent="-342900">
              <a:spcAft>
                <a:spcPts val="800"/>
              </a:spcAft>
              <a:buClr>
                <a:schemeClr val="dk1"/>
              </a:buClr>
              <a:buSzPts val="1100"/>
              <a:buFont typeface="+mj-lt"/>
              <a:buAutoNum type="arabicPeriod"/>
            </a:pPr>
            <a:r>
              <a:rPr lang="en-US" sz="1800" b="1" dirty="0">
                <a:solidFill>
                  <a:srgbClr val="000000"/>
                </a:solidFill>
              </a:rPr>
              <a:t>Calculate the Decision Boundary of a Single Perceptron - Visualizing Linear Separability – Medium</a:t>
            </a:r>
          </a:p>
          <a:p>
            <a:pPr marL="342900" indent="-342900">
              <a:spcAft>
                <a:spcPts val="800"/>
              </a:spcAft>
              <a:buClr>
                <a:schemeClr val="dk1"/>
              </a:buClr>
              <a:buSzPts val="1100"/>
              <a:buFont typeface="+mj-lt"/>
              <a:buAutoNum type="arabicPeriod"/>
            </a:pPr>
            <a:r>
              <a:rPr lang="en-US" sz="1800" b="1" dirty="0">
                <a:solidFill>
                  <a:srgbClr val="000000"/>
                </a:solidFill>
              </a:rPr>
              <a:t>Introduction to Neural Networks - Section</a:t>
            </a:r>
          </a:p>
          <a:p>
            <a:pPr marL="342900" indent="-342900">
              <a:spcAft>
                <a:spcPts val="800"/>
              </a:spcAft>
              <a:buClr>
                <a:schemeClr val="dk1"/>
              </a:buClr>
              <a:buSzPts val="1100"/>
            </a:pPr>
            <a:endParaRPr lang="en-US" sz="1600" b="1" dirty="0">
              <a:solidFill>
                <a:schemeClr val="accent6">
                  <a:lumMod val="75000"/>
                </a:schemeClr>
              </a:solidFill>
            </a:endParaRPr>
          </a:p>
          <a:p>
            <a:pPr marL="800100" lvl="1" indent="-342900">
              <a:buClr>
                <a:schemeClr val="dk1"/>
              </a:buClr>
              <a:buSzPts val="1100"/>
            </a:pPr>
            <a:endParaRPr lang="en-US" sz="1600" b="1" dirty="0">
              <a:solidFill>
                <a:schemeClr val="accent6">
                  <a:lumMod val="75000"/>
                </a:schemeClr>
              </a:solidFill>
            </a:endParaRP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pic>
        <p:nvPicPr>
          <p:cNvPr id="2" name="Picture 1">
            <a:extLst>
              <a:ext uri="{FF2B5EF4-FFF2-40B4-BE49-F238E27FC236}">
                <a16:creationId xmlns:a16="http://schemas.microsoft.com/office/drawing/2014/main" id="{6666A7DB-C828-43DA-920F-D4CF2D3A098E}"/>
              </a:ext>
            </a:extLst>
          </p:cNvPr>
          <p:cNvPicPr>
            <a:picLocks noChangeAspect="1"/>
          </p:cNvPicPr>
          <p:nvPr/>
        </p:nvPicPr>
        <p:blipFill rotWithShape="1">
          <a:blip r:embed="rId3"/>
          <a:srcRect b="9286"/>
          <a:stretch/>
        </p:blipFill>
        <p:spPr>
          <a:xfrm>
            <a:off x="1564039" y="3209702"/>
            <a:ext cx="4865993" cy="1588640"/>
          </a:xfrm>
          <a:prstGeom prst="rect">
            <a:avLst/>
          </a:prstGeom>
        </p:spPr>
      </p:pic>
    </p:spTree>
    <p:extLst>
      <p:ext uri="{BB962C8B-B14F-4D97-AF65-F5344CB8AC3E}">
        <p14:creationId xmlns:p14="http://schemas.microsoft.com/office/powerpoint/2010/main" val="274042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The biological Motivation of Perceptron</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2" name="Picture 1">
            <a:extLst>
              <a:ext uri="{FF2B5EF4-FFF2-40B4-BE49-F238E27FC236}">
                <a16:creationId xmlns:a16="http://schemas.microsoft.com/office/drawing/2014/main" id="{D7E09D2E-A3A2-4B2D-BA96-DBDD82FA1AD3}"/>
              </a:ext>
            </a:extLst>
          </p:cNvPr>
          <p:cNvPicPr>
            <a:picLocks noChangeAspect="1"/>
          </p:cNvPicPr>
          <p:nvPr/>
        </p:nvPicPr>
        <p:blipFill>
          <a:blip r:embed="rId3"/>
          <a:stretch>
            <a:fillRect/>
          </a:stretch>
        </p:blipFill>
        <p:spPr>
          <a:xfrm>
            <a:off x="551461" y="628092"/>
            <a:ext cx="6370241" cy="3402408"/>
          </a:xfrm>
          <a:prstGeom prst="rect">
            <a:avLst/>
          </a:prstGeom>
        </p:spPr>
      </p:pic>
      <p:sp>
        <p:nvSpPr>
          <p:cNvPr id="8" name="TextBox 7">
            <a:extLst>
              <a:ext uri="{FF2B5EF4-FFF2-40B4-BE49-F238E27FC236}">
                <a16:creationId xmlns:a16="http://schemas.microsoft.com/office/drawing/2014/main" id="{6B0FCD3C-24F6-4B00-B636-4F27539C12BA}"/>
              </a:ext>
            </a:extLst>
          </p:cNvPr>
          <p:cNvSpPr txBox="1"/>
          <p:nvPr/>
        </p:nvSpPr>
        <p:spPr>
          <a:xfrm>
            <a:off x="3401487" y="3876611"/>
            <a:ext cx="1170513" cy="307777"/>
          </a:xfrm>
          <a:prstGeom prst="rect">
            <a:avLst/>
          </a:prstGeom>
          <a:noFill/>
        </p:spPr>
        <p:txBody>
          <a:bodyPr wrap="none" rtlCol="0">
            <a:spAutoFit/>
          </a:bodyPr>
          <a:lstStyle/>
          <a:p>
            <a:r>
              <a:rPr lang="en-US" dirty="0">
                <a:solidFill>
                  <a:srgbClr val="FF0000"/>
                </a:solidFill>
              </a:rPr>
              <a:t>PC: Medium</a:t>
            </a:r>
            <a:endParaRPr lang="en-IN" dirty="0">
              <a:solidFill>
                <a:srgbClr val="FF0000"/>
              </a:solidFill>
            </a:endParaRPr>
          </a:p>
        </p:txBody>
      </p:sp>
      <p:sp>
        <p:nvSpPr>
          <p:cNvPr id="10" name="TextBox 9">
            <a:extLst>
              <a:ext uri="{FF2B5EF4-FFF2-40B4-BE49-F238E27FC236}">
                <a16:creationId xmlns:a16="http://schemas.microsoft.com/office/drawing/2014/main" id="{EE5F8998-EEAE-4CB6-AEDB-EFCE01AF033B}"/>
              </a:ext>
            </a:extLst>
          </p:cNvPr>
          <p:cNvSpPr txBox="1"/>
          <p:nvPr/>
        </p:nvSpPr>
        <p:spPr>
          <a:xfrm>
            <a:off x="403697" y="4279213"/>
            <a:ext cx="6665768" cy="738664"/>
          </a:xfrm>
          <a:prstGeom prst="rect">
            <a:avLst/>
          </a:prstGeom>
          <a:noFill/>
          <a:ln w="12700">
            <a:solidFill>
              <a:schemeClr val="accent3"/>
            </a:solidFill>
          </a:ln>
        </p:spPr>
        <p:txBody>
          <a:bodyPr wrap="square">
            <a:spAutoFit/>
          </a:bodyPr>
          <a:lstStyle/>
          <a:p>
            <a:pPr algn="ctr"/>
            <a:r>
              <a:rPr lang="en-US" dirty="0"/>
              <a:t>In the biological neuron, the point of this cell is to take in some input (in the form of electrical signals in our brains), do some processing, and produce some output (also an electrical signal).</a:t>
            </a:r>
            <a:endParaRPr lang="en-IN" dirty="0"/>
          </a:p>
        </p:txBody>
      </p:sp>
      <p:cxnSp>
        <p:nvCxnSpPr>
          <p:cNvPr id="7" name="Straight Arrow Connector 6">
            <a:extLst>
              <a:ext uri="{FF2B5EF4-FFF2-40B4-BE49-F238E27FC236}">
                <a16:creationId xmlns:a16="http://schemas.microsoft.com/office/drawing/2014/main" id="{5D33489A-EC44-4F6B-AF96-98F3532C6D02}"/>
              </a:ext>
            </a:extLst>
          </p:cNvPr>
          <p:cNvCxnSpPr>
            <a:cxnSpLocks/>
          </p:cNvCxnSpPr>
          <p:nvPr/>
        </p:nvCxnSpPr>
        <p:spPr>
          <a:xfrm>
            <a:off x="803564" y="1565564"/>
            <a:ext cx="263236" cy="193963"/>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9B1C81E6-28DF-43DA-B7FF-1A45A913DC17}"/>
              </a:ext>
            </a:extLst>
          </p:cNvPr>
          <p:cNvCxnSpPr>
            <a:cxnSpLocks/>
          </p:cNvCxnSpPr>
          <p:nvPr/>
        </p:nvCxnSpPr>
        <p:spPr>
          <a:xfrm>
            <a:off x="1226127" y="1260764"/>
            <a:ext cx="256309" cy="256308"/>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FFF922B4-28B4-40C8-8A63-20A3E98AEB0D}"/>
              </a:ext>
            </a:extLst>
          </p:cNvPr>
          <p:cNvCxnSpPr>
            <a:cxnSpLocks/>
          </p:cNvCxnSpPr>
          <p:nvPr/>
        </p:nvCxnSpPr>
        <p:spPr>
          <a:xfrm>
            <a:off x="1711036" y="969818"/>
            <a:ext cx="131619" cy="290946"/>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19" name="Straight Arrow Connector 18">
            <a:extLst>
              <a:ext uri="{FF2B5EF4-FFF2-40B4-BE49-F238E27FC236}">
                <a16:creationId xmlns:a16="http://schemas.microsoft.com/office/drawing/2014/main" id="{FA82ADCD-6DE1-462B-84D3-A30072483B60}"/>
              </a:ext>
            </a:extLst>
          </p:cNvPr>
          <p:cNvCxnSpPr>
            <a:cxnSpLocks/>
          </p:cNvCxnSpPr>
          <p:nvPr/>
        </p:nvCxnSpPr>
        <p:spPr>
          <a:xfrm>
            <a:off x="2353917" y="831273"/>
            <a:ext cx="0" cy="284018"/>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189108F4-D806-484F-8667-0CA8321099A3}"/>
              </a:ext>
            </a:extLst>
          </p:cNvPr>
          <p:cNvCxnSpPr>
            <a:cxnSpLocks/>
          </p:cNvCxnSpPr>
          <p:nvPr/>
        </p:nvCxnSpPr>
        <p:spPr>
          <a:xfrm flipV="1">
            <a:off x="865909" y="3138054"/>
            <a:ext cx="221673" cy="24592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6933DB02-B6C7-4B71-839D-CFD6C254509A}"/>
              </a:ext>
            </a:extLst>
          </p:cNvPr>
          <p:cNvCxnSpPr>
            <a:cxnSpLocks/>
          </p:cNvCxnSpPr>
          <p:nvPr/>
        </p:nvCxnSpPr>
        <p:spPr>
          <a:xfrm flipV="1">
            <a:off x="1482436" y="3664745"/>
            <a:ext cx="193964" cy="378037"/>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453B49CD-F699-4A3F-AA9B-62C02C069BB8}"/>
              </a:ext>
            </a:extLst>
          </p:cNvPr>
          <p:cNvCxnSpPr>
            <a:cxnSpLocks/>
          </p:cNvCxnSpPr>
          <p:nvPr/>
        </p:nvCxnSpPr>
        <p:spPr>
          <a:xfrm flipV="1">
            <a:off x="2126674" y="3809986"/>
            <a:ext cx="0" cy="335531"/>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2966681F-309F-46B9-AED4-B334E2A779C0}"/>
              </a:ext>
            </a:extLst>
          </p:cNvPr>
          <p:cNvCxnSpPr>
            <a:cxnSpLocks/>
          </p:cNvCxnSpPr>
          <p:nvPr/>
        </p:nvCxnSpPr>
        <p:spPr>
          <a:xfrm flipH="1" flipV="1">
            <a:off x="2687783" y="3809986"/>
            <a:ext cx="62344" cy="284032"/>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19E70AA1-C720-42CA-8BAF-42C5C9B58084}"/>
              </a:ext>
            </a:extLst>
          </p:cNvPr>
          <p:cNvSpPr txBox="1"/>
          <p:nvPr/>
        </p:nvSpPr>
        <p:spPr>
          <a:xfrm rot="19838260">
            <a:off x="93339" y="915999"/>
            <a:ext cx="2257349" cy="261610"/>
          </a:xfrm>
          <a:prstGeom prst="rect">
            <a:avLst/>
          </a:prstGeom>
          <a:noFill/>
        </p:spPr>
        <p:txBody>
          <a:bodyPr wrap="none" rtlCol="0">
            <a:spAutoFit/>
          </a:bodyPr>
          <a:lstStyle/>
          <a:p>
            <a:r>
              <a:rPr lang="en-US" sz="1100" dirty="0"/>
              <a:t>Binary Inputs from other Neurons</a:t>
            </a:r>
            <a:endParaRPr lang="en-IN" sz="1100" dirty="0"/>
          </a:p>
        </p:txBody>
      </p:sp>
      <p:sp>
        <p:nvSpPr>
          <p:cNvPr id="39" name="TextBox 38">
            <a:extLst>
              <a:ext uri="{FF2B5EF4-FFF2-40B4-BE49-F238E27FC236}">
                <a16:creationId xmlns:a16="http://schemas.microsoft.com/office/drawing/2014/main" id="{F83E5165-0551-4C7D-801A-CA55BD11DD2D}"/>
              </a:ext>
            </a:extLst>
          </p:cNvPr>
          <p:cNvSpPr txBox="1"/>
          <p:nvPr/>
        </p:nvSpPr>
        <p:spPr>
          <a:xfrm rot="1277404">
            <a:off x="353761" y="3709732"/>
            <a:ext cx="2257349" cy="261610"/>
          </a:xfrm>
          <a:prstGeom prst="rect">
            <a:avLst/>
          </a:prstGeom>
          <a:noFill/>
        </p:spPr>
        <p:txBody>
          <a:bodyPr wrap="none" rtlCol="0">
            <a:spAutoFit/>
          </a:bodyPr>
          <a:lstStyle/>
          <a:p>
            <a:r>
              <a:rPr lang="en-US" sz="1100" dirty="0"/>
              <a:t>Binary Inputs from other Neurons</a:t>
            </a:r>
            <a:endParaRPr lang="en-IN" sz="1100" dirty="0"/>
          </a:p>
        </p:txBody>
      </p:sp>
      <p:cxnSp>
        <p:nvCxnSpPr>
          <p:cNvPr id="30" name="Straight Arrow Connector 29">
            <a:extLst>
              <a:ext uri="{FF2B5EF4-FFF2-40B4-BE49-F238E27FC236}">
                <a16:creationId xmlns:a16="http://schemas.microsoft.com/office/drawing/2014/main" id="{A9FB6BF7-E5C7-46F8-8037-6ECF8948B8B4}"/>
              </a:ext>
            </a:extLst>
          </p:cNvPr>
          <p:cNvCxnSpPr>
            <a:cxnSpLocks/>
          </p:cNvCxnSpPr>
          <p:nvPr/>
        </p:nvCxnSpPr>
        <p:spPr>
          <a:xfrm flipV="1">
            <a:off x="6289964" y="1054157"/>
            <a:ext cx="239672" cy="25509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0203925-2B0D-47C4-BE56-A2D1808E176B}"/>
              </a:ext>
            </a:extLst>
          </p:cNvPr>
          <p:cNvCxnSpPr>
            <a:cxnSpLocks/>
          </p:cNvCxnSpPr>
          <p:nvPr/>
        </p:nvCxnSpPr>
        <p:spPr>
          <a:xfrm flipV="1">
            <a:off x="6529636" y="1316654"/>
            <a:ext cx="440082" cy="23391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6E34925-C56A-4F9D-B878-86695E5B1965}"/>
              </a:ext>
            </a:extLst>
          </p:cNvPr>
          <p:cNvCxnSpPr>
            <a:cxnSpLocks/>
          </p:cNvCxnSpPr>
          <p:nvPr/>
        </p:nvCxnSpPr>
        <p:spPr>
          <a:xfrm flipV="1">
            <a:off x="6518870" y="1997817"/>
            <a:ext cx="529462" cy="161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9B19AE-1491-4D5F-B01D-2670A7B1C0F7}"/>
              </a:ext>
            </a:extLst>
          </p:cNvPr>
          <p:cNvCxnSpPr>
            <a:cxnSpLocks/>
          </p:cNvCxnSpPr>
          <p:nvPr/>
        </p:nvCxnSpPr>
        <p:spPr>
          <a:xfrm>
            <a:off x="6456708" y="2381506"/>
            <a:ext cx="591624" cy="19024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CD508AA-85E2-4508-9AEB-F3540829B4FB}"/>
              </a:ext>
            </a:extLst>
          </p:cNvPr>
          <p:cNvCxnSpPr>
            <a:cxnSpLocks/>
          </p:cNvCxnSpPr>
          <p:nvPr/>
        </p:nvCxnSpPr>
        <p:spPr>
          <a:xfrm>
            <a:off x="6129233" y="2600984"/>
            <a:ext cx="400403" cy="3833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CF21911-49FC-42DC-A07A-A3C041A85841}"/>
              </a:ext>
            </a:extLst>
          </p:cNvPr>
          <p:cNvSpPr txBox="1"/>
          <p:nvPr/>
        </p:nvSpPr>
        <p:spPr>
          <a:xfrm rot="16200000">
            <a:off x="6154869" y="1867011"/>
            <a:ext cx="2202847" cy="261610"/>
          </a:xfrm>
          <a:prstGeom prst="rect">
            <a:avLst/>
          </a:prstGeom>
          <a:noFill/>
        </p:spPr>
        <p:txBody>
          <a:bodyPr wrap="none" rtlCol="0">
            <a:spAutoFit/>
          </a:bodyPr>
          <a:lstStyle/>
          <a:p>
            <a:r>
              <a:rPr lang="en-US" sz="1100" dirty="0"/>
              <a:t>Binary Outputs to other Neurons</a:t>
            </a:r>
            <a:endParaRPr lang="en-IN" sz="1100" dirty="0"/>
          </a:p>
        </p:txBody>
      </p:sp>
    </p:spTree>
    <p:extLst>
      <p:ext uri="{BB962C8B-B14F-4D97-AF65-F5344CB8AC3E}">
        <p14:creationId xmlns:p14="http://schemas.microsoft.com/office/powerpoint/2010/main" val="335575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par>
                                <p:cTn id="11" presetID="16" presetClass="entr" presetSubtype="21"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par>
                                <p:cTn id="14" presetID="16" presetClass="entr" presetSubtype="21"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16" presetClass="entr" presetSubtype="2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par>
                                <p:cTn id="26" presetID="16" presetClass="entr" presetSubtype="21"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arn(inVertic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down)">
                                      <p:cBhvr>
                                        <p:cTn id="33" dur="500"/>
                                        <p:tgtEl>
                                          <p:spTgt spid="2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inVertical)">
                                      <p:cBhvr>
                                        <p:cTn id="41" dur="500"/>
                                        <p:tgtEl>
                                          <p:spTgt spid="30"/>
                                        </p:tgtEl>
                                      </p:cBhvr>
                                    </p:animEffect>
                                  </p:childTnLst>
                                </p:cTn>
                              </p:par>
                              <p:par>
                                <p:cTn id="42" presetID="16" presetClass="entr" presetSubtype="21"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barn(inVertical)">
                                      <p:cBhvr>
                                        <p:cTn id="44" dur="500"/>
                                        <p:tgtEl>
                                          <p:spTgt spid="43"/>
                                        </p:tgtEl>
                                      </p:cBhvr>
                                    </p:animEffect>
                                  </p:childTnLst>
                                </p:cTn>
                              </p:par>
                              <p:par>
                                <p:cTn id="45" presetID="16" presetClass="entr" presetSubtype="21"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barn(inVertical)">
                                      <p:cBhvr>
                                        <p:cTn id="47" dur="500"/>
                                        <p:tgtEl>
                                          <p:spTgt spid="45"/>
                                        </p:tgtEl>
                                      </p:cBhvr>
                                    </p:animEffect>
                                  </p:childTnLst>
                                </p:cTn>
                              </p:par>
                              <p:par>
                                <p:cTn id="48" presetID="16" presetClass="entr" presetSubtype="21"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barn(inVertical)">
                                      <p:cBhvr>
                                        <p:cTn id="50" dur="500"/>
                                        <p:tgtEl>
                                          <p:spTgt spid="47"/>
                                        </p:tgtEl>
                                      </p:cBhvr>
                                    </p:animEffect>
                                  </p:childTnLst>
                                </p:cTn>
                              </p:par>
                              <p:par>
                                <p:cTn id="51" presetID="16" presetClass="entr" presetSubtype="21"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barn(inVertical)">
                                      <p:cBhvr>
                                        <p:cTn id="53" dur="5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35CA5-659F-45E8-8062-3FFE9D5E31D6}"/>
              </a:ext>
            </a:extLst>
          </p:cNvPr>
          <p:cNvSpPr>
            <a:spLocks noGrp="1"/>
          </p:cNvSpPr>
          <p:nvPr>
            <p:ph type="title"/>
          </p:nvPr>
        </p:nvSpPr>
        <p:spPr>
          <a:xfrm>
            <a:off x="314974" y="427293"/>
            <a:ext cx="6962100" cy="396300"/>
          </a:xfrm>
        </p:spPr>
        <p:txBody>
          <a:bodyPr/>
          <a:lstStyle/>
          <a:p>
            <a:pPr algn="ctr"/>
            <a:r>
              <a:rPr lang="en-US" sz="2400" dirty="0"/>
              <a:t>The flow of electric signals through neurons in human brain</a:t>
            </a:r>
            <a:endParaRPr lang="en-IN" sz="2400" dirty="0"/>
          </a:p>
        </p:txBody>
      </p:sp>
      <p:sp>
        <p:nvSpPr>
          <p:cNvPr id="5" name="Slide Number Placeholder 4">
            <a:extLst>
              <a:ext uri="{FF2B5EF4-FFF2-40B4-BE49-F238E27FC236}">
                <a16:creationId xmlns:a16="http://schemas.microsoft.com/office/drawing/2014/main" id="{6C811694-FAB6-481D-855C-E053D80F9B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8" name="Picture 7">
            <a:extLst>
              <a:ext uri="{FF2B5EF4-FFF2-40B4-BE49-F238E27FC236}">
                <a16:creationId xmlns:a16="http://schemas.microsoft.com/office/drawing/2014/main" id="{379AC953-73FE-4E7E-9C04-A91DE7EEDBC3}"/>
              </a:ext>
            </a:extLst>
          </p:cNvPr>
          <p:cNvPicPr>
            <a:picLocks noChangeAspect="1"/>
          </p:cNvPicPr>
          <p:nvPr/>
        </p:nvPicPr>
        <p:blipFill>
          <a:blip r:embed="rId2"/>
          <a:stretch>
            <a:fillRect/>
          </a:stretch>
        </p:blipFill>
        <p:spPr>
          <a:xfrm>
            <a:off x="1508305" y="873049"/>
            <a:ext cx="4755547" cy="3650283"/>
          </a:xfrm>
          <a:prstGeom prst="rect">
            <a:avLst/>
          </a:prstGeom>
        </p:spPr>
      </p:pic>
      <p:sp>
        <p:nvSpPr>
          <p:cNvPr id="9" name="TextBox 8">
            <a:extLst>
              <a:ext uri="{FF2B5EF4-FFF2-40B4-BE49-F238E27FC236}">
                <a16:creationId xmlns:a16="http://schemas.microsoft.com/office/drawing/2014/main" id="{123C9EBA-BBD9-47DC-8F71-519204C76AB5}"/>
              </a:ext>
            </a:extLst>
          </p:cNvPr>
          <p:cNvSpPr txBox="1"/>
          <p:nvPr/>
        </p:nvSpPr>
        <p:spPr>
          <a:xfrm>
            <a:off x="3013560" y="4610888"/>
            <a:ext cx="1451038" cy="307777"/>
          </a:xfrm>
          <a:prstGeom prst="rect">
            <a:avLst/>
          </a:prstGeom>
          <a:noFill/>
        </p:spPr>
        <p:txBody>
          <a:bodyPr wrap="none" rtlCol="0">
            <a:spAutoFit/>
          </a:bodyPr>
          <a:lstStyle/>
          <a:p>
            <a:r>
              <a:rPr lang="en-US" dirty="0">
                <a:solidFill>
                  <a:srgbClr val="FF0000"/>
                </a:solidFill>
              </a:rPr>
              <a:t>PC: </a:t>
            </a:r>
            <a:r>
              <a:rPr lang="en-US" dirty="0" err="1">
                <a:solidFill>
                  <a:srgbClr val="FF0000"/>
                </a:solidFill>
              </a:rPr>
              <a:t>KDNuggets</a:t>
            </a:r>
            <a:endParaRPr lang="en-IN" dirty="0">
              <a:solidFill>
                <a:srgbClr val="FF0000"/>
              </a:solidFill>
            </a:endParaRPr>
          </a:p>
        </p:txBody>
      </p:sp>
    </p:spTree>
    <p:extLst>
      <p:ext uri="{BB962C8B-B14F-4D97-AF65-F5344CB8AC3E}">
        <p14:creationId xmlns:p14="http://schemas.microsoft.com/office/powerpoint/2010/main" val="823338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97915"/>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Human Neurons – A Quick Overview</a:t>
            </a:r>
            <a:endParaRPr sz="2400" dirty="0"/>
          </a:p>
        </p:txBody>
      </p:sp>
      <p:sp>
        <p:nvSpPr>
          <p:cNvPr id="91" name="Google Shape;91;p13"/>
          <p:cNvSpPr txBox="1">
            <a:spLocks noGrp="1"/>
          </p:cNvSpPr>
          <p:nvPr>
            <p:ph type="body" idx="1"/>
          </p:nvPr>
        </p:nvSpPr>
        <p:spPr>
          <a:xfrm>
            <a:off x="255531" y="542704"/>
            <a:ext cx="7440669" cy="4454393"/>
          </a:xfrm>
          <a:prstGeom prst="rect">
            <a:avLst/>
          </a:prstGeom>
        </p:spPr>
        <p:txBody>
          <a:bodyPr spcFirstLastPara="1" wrap="square" lIns="0" tIns="0" rIns="0" bIns="0" anchor="t" anchorCtr="0">
            <a:noAutofit/>
          </a:bodyPr>
          <a:lstStyle/>
          <a:p>
            <a:pPr marL="342900" indent="-342900">
              <a:spcAft>
                <a:spcPts val="800"/>
              </a:spcAft>
              <a:buClr>
                <a:schemeClr val="dk1"/>
              </a:buClr>
              <a:buSzPts val="1100"/>
            </a:pPr>
            <a:r>
              <a:rPr lang="en-US" sz="1800" b="1" dirty="0">
                <a:solidFill>
                  <a:srgbClr val="000000"/>
                </a:solidFill>
              </a:rPr>
              <a:t>An individual neuron accepts inputs, usually from other neurons, through its dendrites</a:t>
            </a:r>
          </a:p>
          <a:p>
            <a:pPr marL="342900" indent="-342900">
              <a:spcAft>
                <a:spcPts val="800"/>
              </a:spcAft>
              <a:buClr>
                <a:schemeClr val="dk1"/>
              </a:buClr>
              <a:buSzPts val="1100"/>
            </a:pPr>
            <a:r>
              <a:rPr lang="en-US" sz="1800" b="1" dirty="0">
                <a:solidFill>
                  <a:srgbClr val="000000"/>
                </a:solidFill>
              </a:rPr>
              <a:t>The dendrites connect with other neurons through a the synapse — that assigns a weight to a particular input</a:t>
            </a:r>
          </a:p>
          <a:p>
            <a:pPr marL="342900" indent="-342900">
              <a:spcAft>
                <a:spcPts val="800"/>
              </a:spcAft>
              <a:buClr>
                <a:schemeClr val="dk1"/>
              </a:buClr>
              <a:buSzPts val="1100"/>
            </a:pPr>
            <a:r>
              <a:rPr lang="en-US" sz="1800" b="1" dirty="0">
                <a:solidFill>
                  <a:srgbClr val="000000"/>
                </a:solidFill>
              </a:rPr>
              <a:t>Then, all of these inputs are considered together when they are processed in the cell body</a:t>
            </a:r>
          </a:p>
          <a:p>
            <a:pPr marL="342900" indent="-342900">
              <a:spcAft>
                <a:spcPts val="600"/>
              </a:spcAft>
              <a:buClr>
                <a:schemeClr val="dk1"/>
              </a:buClr>
              <a:buSzPts val="1100"/>
            </a:pPr>
            <a:r>
              <a:rPr lang="en-US" sz="1800" b="1" dirty="0">
                <a:solidFill>
                  <a:srgbClr val="000000"/>
                </a:solidFill>
              </a:rPr>
              <a:t>All-or-none behavior of neurons</a:t>
            </a:r>
          </a:p>
          <a:p>
            <a:pPr marL="800100" lvl="1" indent="-342900">
              <a:spcBef>
                <a:spcPts val="0"/>
              </a:spcBef>
              <a:spcAft>
                <a:spcPts val="600"/>
              </a:spcAft>
              <a:buClr>
                <a:schemeClr val="dk1"/>
              </a:buClr>
              <a:buSzPts val="1100"/>
            </a:pPr>
            <a:r>
              <a:rPr lang="en-US" sz="1600" b="1" dirty="0">
                <a:solidFill>
                  <a:schemeClr val="accent6">
                    <a:lumMod val="75000"/>
                  </a:schemeClr>
                </a:solidFill>
              </a:rPr>
              <a:t>If the combination of inputs exceeds a certain threshold, then an output signal is produced </a:t>
            </a:r>
          </a:p>
          <a:p>
            <a:pPr marL="1257300" lvl="2" indent="-342900">
              <a:spcBef>
                <a:spcPts val="0"/>
              </a:spcBef>
              <a:spcAft>
                <a:spcPts val="600"/>
              </a:spcAft>
              <a:buClr>
                <a:schemeClr val="dk1"/>
              </a:buClr>
              <a:buSzPts val="1100"/>
            </a:pPr>
            <a:r>
              <a:rPr lang="en-US" sz="1400" b="1" dirty="0">
                <a:solidFill>
                  <a:schemeClr val="tx1"/>
                </a:solidFill>
              </a:rPr>
              <a:t>In this case, output travels to other neurons along the axon to the axon terminals</a:t>
            </a:r>
          </a:p>
          <a:p>
            <a:pPr marL="800100" lvl="1" indent="-342900">
              <a:spcBef>
                <a:spcPts val="0"/>
              </a:spcBef>
              <a:spcAft>
                <a:spcPts val="600"/>
              </a:spcAft>
              <a:buClr>
                <a:schemeClr val="dk1"/>
              </a:buClr>
              <a:buSzPts val="1100"/>
            </a:pPr>
            <a:r>
              <a:rPr lang="en-US" sz="1600" b="1" dirty="0">
                <a:solidFill>
                  <a:schemeClr val="accent6">
                    <a:lumMod val="75000"/>
                  </a:schemeClr>
                </a:solidFill>
              </a:rPr>
              <a:t>If the combination falls short of the threshold, then the neuron doesn’t produce any output</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18165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2" y="125623"/>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How does Perceptron mimic human neurons?</a:t>
            </a:r>
            <a:endParaRPr sz="24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2" name="Group 21">
            <a:extLst>
              <a:ext uri="{FF2B5EF4-FFF2-40B4-BE49-F238E27FC236}">
                <a16:creationId xmlns:a16="http://schemas.microsoft.com/office/drawing/2014/main" id="{1E194B17-6422-48D9-A3EF-F6937D636049}"/>
              </a:ext>
            </a:extLst>
          </p:cNvPr>
          <p:cNvGrpSpPr/>
          <p:nvPr/>
        </p:nvGrpSpPr>
        <p:grpSpPr>
          <a:xfrm>
            <a:off x="1482438" y="1199865"/>
            <a:ext cx="5696374" cy="2867683"/>
            <a:chOff x="1219200" y="1296846"/>
            <a:chExt cx="5696374" cy="2867683"/>
          </a:xfrm>
        </p:grpSpPr>
        <p:sp>
          <p:nvSpPr>
            <p:cNvPr id="4" name="Oval 3">
              <a:extLst>
                <a:ext uri="{FF2B5EF4-FFF2-40B4-BE49-F238E27FC236}">
                  <a16:creationId xmlns:a16="http://schemas.microsoft.com/office/drawing/2014/main" id="{59F8F49E-CDD0-40E4-B381-EA4720F85C46}"/>
                </a:ext>
              </a:extLst>
            </p:cNvPr>
            <p:cNvSpPr/>
            <p:nvPr/>
          </p:nvSpPr>
          <p:spPr>
            <a:xfrm>
              <a:off x="3241964" y="2043540"/>
              <a:ext cx="1191491" cy="11568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Neuron</a:t>
              </a:r>
              <a:endParaRPr lang="en-IN" dirty="0"/>
            </a:p>
          </p:txBody>
        </p:sp>
        <p:sp>
          <p:nvSpPr>
            <p:cNvPr id="5" name="Oval 4">
              <a:extLst>
                <a:ext uri="{FF2B5EF4-FFF2-40B4-BE49-F238E27FC236}">
                  <a16:creationId xmlns:a16="http://schemas.microsoft.com/office/drawing/2014/main" id="{FEDED889-E6E8-415D-A78A-320ABE4F09C2}"/>
                </a:ext>
              </a:extLst>
            </p:cNvPr>
            <p:cNvSpPr/>
            <p:nvPr/>
          </p:nvSpPr>
          <p:spPr>
            <a:xfrm>
              <a:off x="1219200" y="1296846"/>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1</a:t>
              </a:r>
              <a:endParaRPr lang="en-IN" baseline="-25000" dirty="0"/>
            </a:p>
          </p:txBody>
        </p:sp>
        <p:sp>
          <p:nvSpPr>
            <p:cNvPr id="9" name="Oval 8">
              <a:extLst>
                <a:ext uri="{FF2B5EF4-FFF2-40B4-BE49-F238E27FC236}">
                  <a16:creationId xmlns:a16="http://schemas.microsoft.com/office/drawing/2014/main" id="{060B9653-C2E7-4397-BC7E-2F65716D08C8}"/>
                </a:ext>
              </a:extLst>
            </p:cNvPr>
            <p:cNvSpPr/>
            <p:nvPr/>
          </p:nvSpPr>
          <p:spPr>
            <a:xfrm>
              <a:off x="1219200" y="2389909"/>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2</a:t>
              </a:r>
              <a:endParaRPr lang="en-IN" baseline="-25000" dirty="0"/>
            </a:p>
          </p:txBody>
        </p:sp>
        <p:sp>
          <p:nvSpPr>
            <p:cNvPr id="10" name="Oval 9">
              <a:extLst>
                <a:ext uri="{FF2B5EF4-FFF2-40B4-BE49-F238E27FC236}">
                  <a16:creationId xmlns:a16="http://schemas.microsoft.com/office/drawing/2014/main" id="{91D95E71-E613-41D7-B300-5B2073BD3408}"/>
                </a:ext>
              </a:extLst>
            </p:cNvPr>
            <p:cNvSpPr/>
            <p:nvPr/>
          </p:nvSpPr>
          <p:spPr>
            <a:xfrm>
              <a:off x="1219200" y="3499511"/>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3</a:t>
              </a:r>
              <a:endParaRPr lang="en-IN" baseline="-25000" dirty="0"/>
            </a:p>
          </p:txBody>
        </p:sp>
        <p:cxnSp>
          <p:nvCxnSpPr>
            <p:cNvPr id="7" name="Straight Arrow Connector 6">
              <a:extLst>
                <a:ext uri="{FF2B5EF4-FFF2-40B4-BE49-F238E27FC236}">
                  <a16:creationId xmlns:a16="http://schemas.microsoft.com/office/drawing/2014/main" id="{4D37B8F5-76F6-412E-8349-756EA15AB2AD}"/>
                </a:ext>
              </a:extLst>
            </p:cNvPr>
            <p:cNvCxnSpPr>
              <a:cxnSpLocks/>
              <a:stCxn id="5" idx="6"/>
              <a:endCxn id="4" idx="1"/>
            </p:cNvCxnSpPr>
            <p:nvPr/>
          </p:nvCxnSpPr>
          <p:spPr>
            <a:xfrm>
              <a:off x="1911928" y="1629355"/>
              <a:ext cx="1504526" cy="58360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D6B12EF4-EB5F-456C-80FB-F2AF6A901410}"/>
                </a:ext>
              </a:extLst>
            </p:cNvPr>
            <p:cNvCxnSpPr>
              <a:cxnSpLocks/>
            </p:cNvCxnSpPr>
            <p:nvPr/>
          </p:nvCxnSpPr>
          <p:spPr>
            <a:xfrm flipV="1">
              <a:off x="1911928" y="2625436"/>
              <a:ext cx="1330036" cy="77438"/>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8580DCE0-2FA8-4752-BCEB-3971BFD21460}"/>
                </a:ext>
              </a:extLst>
            </p:cNvPr>
            <p:cNvCxnSpPr>
              <a:cxnSpLocks/>
              <a:endCxn id="4" idx="3"/>
            </p:cNvCxnSpPr>
            <p:nvPr/>
          </p:nvCxnSpPr>
          <p:spPr>
            <a:xfrm flipV="1">
              <a:off x="1909119" y="3030977"/>
              <a:ext cx="1507335" cy="7327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3A8EDA50-0B38-4777-BCF2-38680DDBCF71}"/>
                </a:ext>
              </a:extLst>
            </p:cNvPr>
            <p:cNvSpPr txBox="1"/>
            <p:nvPr/>
          </p:nvSpPr>
          <p:spPr>
            <a:xfrm>
              <a:off x="2239472" y="1532269"/>
              <a:ext cx="421910" cy="307777"/>
            </a:xfrm>
            <a:prstGeom prst="rect">
              <a:avLst/>
            </a:prstGeom>
            <a:noFill/>
          </p:spPr>
          <p:txBody>
            <a:bodyPr wrap="none" rtlCol="0">
              <a:spAutoFit/>
            </a:bodyPr>
            <a:lstStyle/>
            <a:p>
              <a:r>
                <a:rPr lang="en-US" dirty="0"/>
                <a:t>W</a:t>
              </a:r>
              <a:r>
                <a:rPr lang="en-US" baseline="-25000" dirty="0"/>
                <a:t>1</a:t>
              </a:r>
              <a:endParaRPr lang="en-IN" baseline="-25000" dirty="0"/>
            </a:p>
          </p:txBody>
        </p:sp>
        <p:sp>
          <p:nvSpPr>
            <p:cNvPr id="18" name="TextBox 17">
              <a:extLst>
                <a:ext uri="{FF2B5EF4-FFF2-40B4-BE49-F238E27FC236}">
                  <a16:creationId xmlns:a16="http://schemas.microsoft.com/office/drawing/2014/main" id="{B66794F1-E8FB-49F4-A37A-61EDDBA4D3F2}"/>
                </a:ext>
              </a:extLst>
            </p:cNvPr>
            <p:cNvSpPr txBox="1"/>
            <p:nvPr/>
          </p:nvSpPr>
          <p:spPr>
            <a:xfrm>
              <a:off x="2242281" y="2333765"/>
              <a:ext cx="421910" cy="307777"/>
            </a:xfrm>
            <a:prstGeom prst="rect">
              <a:avLst/>
            </a:prstGeom>
            <a:noFill/>
          </p:spPr>
          <p:txBody>
            <a:bodyPr wrap="none" rtlCol="0">
              <a:spAutoFit/>
            </a:bodyPr>
            <a:lstStyle/>
            <a:p>
              <a:r>
                <a:rPr lang="en-US" dirty="0"/>
                <a:t>W</a:t>
              </a:r>
              <a:r>
                <a:rPr lang="en-US" baseline="-25000" dirty="0"/>
                <a:t>2</a:t>
              </a:r>
              <a:endParaRPr lang="en-IN" baseline="-25000" dirty="0"/>
            </a:p>
          </p:txBody>
        </p:sp>
        <p:sp>
          <p:nvSpPr>
            <p:cNvPr id="19" name="TextBox 18">
              <a:extLst>
                <a:ext uri="{FF2B5EF4-FFF2-40B4-BE49-F238E27FC236}">
                  <a16:creationId xmlns:a16="http://schemas.microsoft.com/office/drawing/2014/main" id="{AB809ACF-E1FB-4DDC-A1E7-956FBE6AB3F0}"/>
                </a:ext>
              </a:extLst>
            </p:cNvPr>
            <p:cNvSpPr txBox="1"/>
            <p:nvPr/>
          </p:nvSpPr>
          <p:spPr>
            <a:xfrm>
              <a:off x="2239472" y="3126475"/>
              <a:ext cx="421910" cy="307777"/>
            </a:xfrm>
            <a:prstGeom prst="rect">
              <a:avLst/>
            </a:prstGeom>
            <a:noFill/>
          </p:spPr>
          <p:txBody>
            <a:bodyPr wrap="none" rtlCol="0">
              <a:spAutoFit/>
            </a:bodyPr>
            <a:lstStyle/>
            <a:p>
              <a:r>
                <a:rPr lang="en-US" dirty="0"/>
                <a:t>W</a:t>
              </a:r>
              <a:r>
                <a:rPr lang="en-US" baseline="-25000" dirty="0"/>
                <a:t>3</a:t>
              </a:r>
              <a:endParaRPr lang="en-IN" baseline="-25000" dirty="0"/>
            </a:p>
          </p:txBody>
        </p:sp>
        <p:sp>
          <p:nvSpPr>
            <p:cNvPr id="20" name="Oval 19">
              <a:extLst>
                <a:ext uri="{FF2B5EF4-FFF2-40B4-BE49-F238E27FC236}">
                  <a16:creationId xmlns:a16="http://schemas.microsoft.com/office/drawing/2014/main" id="{58FD6CFF-11A9-4BDC-8C85-4E1C1C054981}"/>
                </a:ext>
              </a:extLst>
            </p:cNvPr>
            <p:cNvSpPr/>
            <p:nvPr/>
          </p:nvSpPr>
          <p:spPr>
            <a:xfrm>
              <a:off x="6222846" y="2286757"/>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endParaRPr lang="en-IN" dirty="0"/>
            </a:p>
          </p:txBody>
        </p:sp>
        <p:cxnSp>
          <p:nvCxnSpPr>
            <p:cNvPr id="23" name="Straight Arrow Connector 22">
              <a:extLst>
                <a:ext uri="{FF2B5EF4-FFF2-40B4-BE49-F238E27FC236}">
                  <a16:creationId xmlns:a16="http://schemas.microsoft.com/office/drawing/2014/main" id="{35E8C155-80B8-47E3-89B0-1DED0DD11C3B}"/>
                </a:ext>
              </a:extLst>
            </p:cNvPr>
            <p:cNvCxnSpPr>
              <a:cxnSpLocks/>
              <a:stCxn id="4" idx="6"/>
              <a:endCxn id="20" idx="2"/>
            </p:cNvCxnSpPr>
            <p:nvPr/>
          </p:nvCxnSpPr>
          <p:spPr>
            <a:xfrm flipV="1">
              <a:off x="4433455" y="2619266"/>
              <a:ext cx="1789391" cy="270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grpSp>
      <p:sp>
        <p:nvSpPr>
          <p:cNvPr id="21" name="TextBox 20">
            <a:extLst>
              <a:ext uri="{FF2B5EF4-FFF2-40B4-BE49-F238E27FC236}">
                <a16:creationId xmlns:a16="http://schemas.microsoft.com/office/drawing/2014/main" id="{941F7E90-F8C0-41E9-88D7-768895EEFD10}"/>
              </a:ext>
            </a:extLst>
          </p:cNvPr>
          <p:cNvSpPr txBox="1"/>
          <p:nvPr/>
        </p:nvSpPr>
        <p:spPr>
          <a:xfrm>
            <a:off x="87246" y="2058163"/>
            <a:ext cx="1191491" cy="954107"/>
          </a:xfrm>
          <a:prstGeom prst="rect">
            <a:avLst/>
          </a:prstGeom>
          <a:noFill/>
          <a:ln w="12700">
            <a:solidFill>
              <a:schemeClr val="accent1"/>
            </a:solidFill>
          </a:ln>
        </p:spPr>
        <p:txBody>
          <a:bodyPr wrap="square" rtlCol="0">
            <a:spAutoFit/>
          </a:bodyPr>
          <a:lstStyle/>
          <a:p>
            <a:pPr algn="ctr"/>
            <a:r>
              <a:rPr lang="en-US" dirty="0"/>
              <a:t>X</a:t>
            </a:r>
            <a:r>
              <a:rPr lang="en-US" baseline="-25000" dirty="0"/>
              <a:t>1</a:t>
            </a:r>
            <a:r>
              <a:rPr lang="en-US" dirty="0"/>
              <a:t>, X</a:t>
            </a:r>
            <a:r>
              <a:rPr lang="en-US" baseline="-25000" dirty="0"/>
              <a:t>2</a:t>
            </a:r>
            <a:r>
              <a:rPr lang="en-US" dirty="0"/>
              <a:t>, &amp; X</a:t>
            </a:r>
            <a:r>
              <a:rPr lang="en-US" baseline="-25000" dirty="0"/>
              <a:t>3</a:t>
            </a:r>
            <a:r>
              <a:rPr lang="en-US" dirty="0"/>
              <a:t> are numerical inputs</a:t>
            </a:r>
            <a:endParaRPr lang="en-IN" dirty="0"/>
          </a:p>
        </p:txBody>
      </p:sp>
      <p:sp>
        <p:nvSpPr>
          <p:cNvPr id="27" name="TextBox 26">
            <a:extLst>
              <a:ext uri="{FF2B5EF4-FFF2-40B4-BE49-F238E27FC236}">
                <a16:creationId xmlns:a16="http://schemas.microsoft.com/office/drawing/2014/main" id="{5ABB7496-7900-4D8C-BCD1-3FA308638A72}"/>
              </a:ext>
            </a:extLst>
          </p:cNvPr>
          <p:cNvSpPr txBox="1"/>
          <p:nvPr/>
        </p:nvSpPr>
        <p:spPr>
          <a:xfrm>
            <a:off x="2519347" y="565070"/>
            <a:ext cx="1191491" cy="738664"/>
          </a:xfrm>
          <a:prstGeom prst="rect">
            <a:avLst/>
          </a:prstGeom>
          <a:noFill/>
          <a:ln w="12700">
            <a:solidFill>
              <a:schemeClr val="accent1"/>
            </a:solidFill>
          </a:ln>
        </p:spPr>
        <p:txBody>
          <a:bodyPr wrap="square" rtlCol="0">
            <a:spAutoFit/>
          </a:bodyPr>
          <a:lstStyle/>
          <a:p>
            <a:pPr algn="ctr"/>
            <a:r>
              <a:rPr lang="en-US" dirty="0"/>
              <a:t>W</a:t>
            </a:r>
            <a:r>
              <a:rPr lang="en-US" baseline="-25000" dirty="0"/>
              <a:t>1</a:t>
            </a:r>
            <a:r>
              <a:rPr lang="en-US" dirty="0"/>
              <a:t>, W</a:t>
            </a:r>
            <a:r>
              <a:rPr lang="en-US" baseline="-25000" dirty="0"/>
              <a:t>2</a:t>
            </a:r>
            <a:r>
              <a:rPr lang="en-US" dirty="0"/>
              <a:t>, &amp; W</a:t>
            </a:r>
            <a:r>
              <a:rPr lang="en-US" baseline="-25000" dirty="0"/>
              <a:t>3</a:t>
            </a:r>
            <a:r>
              <a:rPr lang="en-US" dirty="0"/>
              <a:t> are Weights</a:t>
            </a:r>
            <a:endParaRPr lang="en-IN"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D6770F6-7D01-43D2-A801-DB10BDAB3E62}"/>
                  </a:ext>
                </a:extLst>
              </p:cNvPr>
              <p:cNvSpPr txBox="1"/>
              <p:nvPr/>
            </p:nvSpPr>
            <p:spPr>
              <a:xfrm>
                <a:off x="3505202" y="3292790"/>
                <a:ext cx="1191491" cy="717119"/>
              </a:xfrm>
              <a:prstGeom prst="rect">
                <a:avLst/>
              </a:prstGeom>
              <a:noFill/>
              <a:ln w="12700">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2</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oMath>
                  </m:oMathPara>
                </a14:m>
                <a:endParaRPr lang="en-IN" dirty="0"/>
              </a:p>
            </p:txBody>
          </p:sp>
        </mc:Choice>
        <mc:Fallback xmlns="">
          <p:sp>
            <p:nvSpPr>
              <p:cNvPr id="28" name="TextBox 27">
                <a:extLst>
                  <a:ext uri="{FF2B5EF4-FFF2-40B4-BE49-F238E27FC236}">
                    <a16:creationId xmlns:a16="http://schemas.microsoft.com/office/drawing/2014/main" id="{ED6770F6-7D01-43D2-A801-DB10BDAB3E62}"/>
                  </a:ext>
                </a:extLst>
              </p:cNvPr>
              <p:cNvSpPr txBox="1">
                <a:spLocks noRot="1" noChangeAspect="1" noMove="1" noResize="1" noEditPoints="1" noAdjustHandles="1" noChangeArrowheads="1" noChangeShapeType="1" noTextEdit="1"/>
              </p:cNvSpPr>
              <p:nvPr/>
            </p:nvSpPr>
            <p:spPr>
              <a:xfrm>
                <a:off x="3505202" y="3292790"/>
                <a:ext cx="1191491" cy="717119"/>
              </a:xfrm>
              <a:prstGeom prst="rect">
                <a:avLst/>
              </a:prstGeom>
              <a:blipFill>
                <a:blip r:embed="rId3"/>
                <a:stretch>
                  <a:fillRect/>
                </a:stretch>
              </a:blipFill>
              <a:ln w="127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7F4E7A-9B28-46E8-ABAC-54AB91A3F793}"/>
                  </a:ext>
                </a:extLst>
              </p:cNvPr>
              <p:cNvSpPr txBox="1"/>
              <p:nvPr/>
            </p:nvSpPr>
            <p:spPr>
              <a:xfrm>
                <a:off x="5859823" y="2964411"/>
                <a:ext cx="1888989" cy="913455"/>
              </a:xfrm>
              <a:prstGeom prst="rect">
                <a:avLst/>
              </a:prstGeom>
              <a:noFill/>
              <a:ln w="12700">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𝑂𝑢𝑡𝑝𝑢𝑡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2</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𝑏𝑖𝑎𝑠</m:t>
                          </m:r>
                        </m:e>
                      </m:nary>
                    </m:oMath>
                  </m:oMathPara>
                </a14:m>
                <a:endParaRPr lang="en-IN" dirty="0"/>
              </a:p>
            </p:txBody>
          </p:sp>
        </mc:Choice>
        <mc:Fallback xmlns="">
          <p:sp>
            <p:nvSpPr>
              <p:cNvPr id="29" name="TextBox 28">
                <a:extLst>
                  <a:ext uri="{FF2B5EF4-FFF2-40B4-BE49-F238E27FC236}">
                    <a16:creationId xmlns:a16="http://schemas.microsoft.com/office/drawing/2014/main" id="{AA7F4E7A-9B28-46E8-ABAC-54AB91A3F793}"/>
                  </a:ext>
                </a:extLst>
              </p:cNvPr>
              <p:cNvSpPr txBox="1">
                <a:spLocks noRot="1" noChangeAspect="1" noMove="1" noResize="1" noEditPoints="1" noAdjustHandles="1" noChangeArrowheads="1" noChangeShapeType="1" noTextEdit="1"/>
              </p:cNvSpPr>
              <p:nvPr/>
            </p:nvSpPr>
            <p:spPr>
              <a:xfrm>
                <a:off x="5859823" y="2964411"/>
                <a:ext cx="1888989" cy="913455"/>
              </a:xfrm>
              <a:prstGeom prst="rect">
                <a:avLst/>
              </a:prstGeom>
              <a:blipFill>
                <a:blip r:embed="rId4"/>
                <a:stretch>
                  <a:fillRect/>
                </a:stretch>
              </a:blipFill>
              <a:ln w="127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66773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255531" y="351847"/>
            <a:ext cx="69621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300" dirty="0"/>
              <a:t>What if we want the Perceptron’s output to be within a specific range i.e. 0 &amp; 1?</a:t>
            </a:r>
            <a:endParaRPr sz="23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7" name="Group 6">
            <a:extLst>
              <a:ext uri="{FF2B5EF4-FFF2-40B4-BE49-F238E27FC236}">
                <a16:creationId xmlns:a16="http://schemas.microsoft.com/office/drawing/2014/main" id="{33D445C7-B2E2-4F08-90A9-0B67AC6B7BB7}"/>
              </a:ext>
            </a:extLst>
          </p:cNvPr>
          <p:cNvGrpSpPr/>
          <p:nvPr/>
        </p:nvGrpSpPr>
        <p:grpSpPr>
          <a:xfrm>
            <a:off x="1025237" y="1116737"/>
            <a:ext cx="5696374" cy="2867683"/>
            <a:chOff x="1219200" y="1296846"/>
            <a:chExt cx="5696374" cy="2867683"/>
          </a:xfrm>
        </p:grpSpPr>
        <p:sp>
          <p:nvSpPr>
            <p:cNvPr id="8" name="Oval 7">
              <a:extLst>
                <a:ext uri="{FF2B5EF4-FFF2-40B4-BE49-F238E27FC236}">
                  <a16:creationId xmlns:a16="http://schemas.microsoft.com/office/drawing/2014/main" id="{D13CDC0E-28D2-455B-856C-C9CDC3B47047}"/>
                </a:ext>
              </a:extLst>
            </p:cNvPr>
            <p:cNvSpPr/>
            <p:nvPr/>
          </p:nvSpPr>
          <p:spPr>
            <a:xfrm>
              <a:off x="3241964" y="2043540"/>
              <a:ext cx="1191491" cy="11568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Neuron</a:t>
              </a:r>
              <a:endParaRPr lang="en-IN" dirty="0"/>
            </a:p>
          </p:txBody>
        </p:sp>
        <p:sp>
          <p:nvSpPr>
            <p:cNvPr id="9" name="Oval 8">
              <a:extLst>
                <a:ext uri="{FF2B5EF4-FFF2-40B4-BE49-F238E27FC236}">
                  <a16:creationId xmlns:a16="http://schemas.microsoft.com/office/drawing/2014/main" id="{9CE5E0ED-08E9-424A-BDB1-F95A9E2D64B3}"/>
                </a:ext>
              </a:extLst>
            </p:cNvPr>
            <p:cNvSpPr/>
            <p:nvPr/>
          </p:nvSpPr>
          <p:spPr>
            <a:xfrm>
              <a:off x="1219200" y="1296846"/>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1</a:t>
              </a:r>
              <a:endParaRPr lang="en-IN" baseline="-25000" dirty="0"/>
            </a:p>
          </p:txBody>
        </p:sp>
        <p:sp>
          <p:nvSpPr>
            <p:cNvPr id="10" name="Oval 9">
              <a:extLst>
                <a:ext uri="{FF2B5EF4-FFF2-40B4-BE49-F238E27FC236}">
                  <a16:creationId xmlns:a16="http://schemas.microsoft.com/office/drawing/2014/main" id="{4D1068E3-210C-4101-88C9-6B85181DA10B}"/>
                </a:ext>
              </a:extLst>
            </p:cNvPr>
            <p:cNvSpPr/>
            <p:nvPr/>
          </p:nvSpPr>
          <p:spPr>
            <a:xfrm>
              <a:off x="1219200" y="2389909"/>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2</a:t>
              </a:r>
              <a:endParaRPr lang="en-IN" baseline="-25000" dirty="0"/>
            </a:p>
          </p:txBody>
        </p:sp>
        <p:sp>
          <p:nvSpPr>
            <p:cNvPr id="11" name="Oval 10">
              <a:extLst>
                <a:ext uri="{FF2B5EF4-FFF2-40B4-BE49-F238E27FC236}">
                  <a16:creationId xmlns:a16="http://schemas.microsoft.com/office/drawing/2014/main" id="{0257ADC8-1F1C-4520-8BAD-A01B96F56E56}"/>
                </a:ext>
              </a:extLst>
            </p:cNvPr>
            <p:cNvSpPr/>
            <p:nvPr/>
          </p:nvSpPr>
          <p:spPr>
            <a:xfrm>
              <a:off x="1219200" y="3499511"/>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3</a:t>
              </a:r>
              <a:endParaRPr lang="en-IN" baseline="-25000" dirty="0"/>
            </a:p>
          </p:txBody>
        </p:sp>
        <p:cxnSp>
          <p:nvCxnSpPr>
            <p:cNvPr id="12" name="Straight Arrow Connector 11">
              <a:extLst>
                <a:ext uri="{FF2B5EF4-FFF2-40B4-BE49-F238E27FC236}">
                  <a16:creationId xmlns:a16="http://schemas.microsoft.com/office/drawing/2014/main" id="{7A499865-2857-4B43-BCCF-4DFEC617195D}"/>
                </a:ext>
              </a:extLst>
            </p:cNvPr>
            <p:cNvCxnSpPr>
              <a:cxnSpLocks/>
              <a:stCxn id="9" idx="6"/>
              <a:endCxn id="8" idx="1"/>
            </p:cNvCxnSpPr>
            <p:nvPr/>
          </p:nvCxnSpPr>
          <p:spPr>
            <a:xfrm>
              <a:off x="1911928" y="1629355"/>
              <a:ext cx="1504526" cy="58360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FAF60298-BFAC-429B-9D78-188F345F7180}"/>
                </a:ext>
              </a:extLst>
            </p:cNvPr>
            <p:cNvCxnSpPr>
              <a:cxnSpLocks/>
            </p:cNvCxnSpPr>
            <p:nvPr/>
          </p:nvCxnSpPr>
          <p:spPr>
            <a:xfrm flipV="1">
              <a:off x="1911928" y="2625436"/>
              <a:ext cx="1330036" cy="77438"/>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54309CB0-5E5B-4CB1-A369-05CCBA588A76}"/>
                </a:ext>
              </a:extLst>
            </p:cNvPr>
            <p:cNvCxnSpPr>
              <a:cxnSpLocks/>
              <a:endCxn id="8" idx="3"/>
            </p:cNvCxnSpPr>
            <p:nvPr/>
          </p:nvCxnSpPr>
          <p:spPr>
            <a:xfrm flipV="1">
              <a:off x="1909119" y="3030977"/>
              <a:ext cx="1507335" cy="7327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F4DA7856-5D6D-4533-9FDD-05FCD994E718}"/>
                </a:ext>
              </a:extLst>
            </p:cNvPr>
            <p:cNvSpPr txBox="1"/>
            <p:nvPr/>
          </p:nvSpPr>
          <p:spPr>
            <a:xfrm>
              <a:off x="2239472" y="1532269"/>
              <a:ext cx="421910" cy="307777"/>
            </a:xfrm>
            <a:prstGeom prst="rect">
              <a:avLst/>
            </a:prstGeom>
            <a:noFill/>
          </p:spPr>
          <p:txBody>
            <a:bodyPr wrap="none" rtlCol="0">
              <a:spAutoFit/>
            </a:bodyPr>
            <a:lstStyle/>
            <a:p>
              <a:r>
                <a:rPr lang="en-US" dirty="0"/>
                <a:t>W</a:t>
              </a:r>
              <a:r>
                <a:rPr lang="en-US" baseline="-25000" dirty="0"/>
                <a:t>1</a:t>
              </a:r>
              <a:endParaRPr lang="en-IN" baseline="-25000" dirty="0"/>
            </a:p>
          </p:txBody>
        </p:sp>
        <p:sp>
          <p:nvSpPr>
            <p:cNvPr id="16" name="TextBox 15">
              <a:extLst>
                <a:ext uri="{FF2B5EF4-FFF2-40B4-BE49-F238E27FC236}">
                  <a16:creationId xmlns:a16="http://schemas.microsoft.com/office/drawing/2014/main" id="{B263D01E-FBFF-4A07-AE1F-93D33D2D6249}"/>
                </a:ext>
              </a:extLst>
            </p:cNvPr>
            <p:cNvSpPr txBox="1"/>
            <p:nvPr/>
          </p:nvSpPr>
          <p:spPr>
            <a:xfrm>
              <a:off x="2242281" y="2333765"/>
              <a:ext cx="421910" cy="307777"/>
            </a:xfrm>
            <a:prstGeom prst="rect">
              <a:avLst/>
            </a:prstGeom>
            <a:noFill/>
          </p:spPr>
          <p:txBody>
            <a:bodyPr wrap="none" rtlCol="0">
              <a:spAutoFit/>
            </a:bodyPr>
            <a:lstStyle/>
            <a:p>
              <a:r>
                <a:rPr lang="en-US" dirty="0"/>
                <a:t>W</a:t>
              </a:r>
              <a:r>
                <a:rPr lang="en-US" baseline="-25000" dirty="0"/>
                <a:t>2</a:t>
              </a:r>
              <a:endParaRPr lang="en-IN" baseline="-25000" dirty="0"/>
            </a:p>
          </p:txBody>
        </p:sp>
        <p:sp>
          <p:nvSpPr>
            <p:cNvPr id="17" name="TextBox 16">
              <a:extLst>
                <a:ext uri="{FF2B5EF4-FFF2-40B4-BE49-F238E27FC236}">
                  <a16:creationId xmlns:a16="http://schemas.microsoft.com/office/drawing/2014/main" id="{AA79257C-CBF1-47F9-9C77-5C1495B5D7A2}"/>
                </a:ext>
              </a:extLst>
            </p:cNvPr>
            <p:cNvSpPr txBox="1"/>
            <p:nvPr/>
          </p:nvSpPr>
          <p:spPr>
            <a:xfrm>
              <a:off x="2239472" y="3126475"/>
              <a:ext cx="421910" cy="307777"/>
            </a:xfrm>
            <a:prstGeom prst="rect">
              <a:avLst/>
            </a:prstGeom>
            <a:noFill/>
          </p:spPr>
          <p:txBody>
            <a:bodyPr wrap="none" rtlCol="0">
              <a:spAutoFit/>
            </a:bodyPr>
            <a:lstStyle/>
            <a:p>
              <a:r>
                <a:rPr lang="en-US" dirty="0"/>
                <a:t>W</a:t>
              </a:r>
              <a:r>
                <a:rPr lang="en-US" baseline="-25000" dirty="0"/>
                <a:t>3</a:t>
              </a:r>
              <a:endParaRPr lang="en-IN" baseline="-25000" dirty="0"/>
            </a:p>
          </p:txBody>
        </p:sp>
        <p:sp>
          <p:nvSpPr>
            <p:cNvPr id="18" name="Oval 17">
              <a:extLst>
                <a:ext uri="{FF2B5EF4-FFF2-40B4-BE49-F238E27FC236}">
                  <a16:creationId xmlns:a16="http://schemas.microsoft.com/office/drawing/2014/main" id="{5C4F410C-CFE5-47EE-8777-A9C4A6BA5C5C}"/>
                </a:ext>
              </a:extLst>
            </p:cNvPr>
            <p:cNvSpPr/>
            <p:nvPr/>
          </p:nvSpPr>
          <p:spPr>
            <a:xfrm>
              <a:off x="6222846" y="2265977"/>
              <a:ext cx="692728" cy="66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endParaRPr lang="en-IN" dirty="0"/>
            </a:p>
          </p:txBody>
        </p:sp>
        <p:cxnSp>
          <p:nvCxnSpPr>
            <p:cNvPr id="19" name="Straight Arrow Connector 18">
              <a:extLst>
                <a:ext uri="{FF2B5EF4-FFF2-40B4-BE49-F238E27FC236}">
                  <a16:creationId xmlns:a16="http://schemas.microsoft.com/office/drawing/2014/main" id="{F840EB5F-0A78-40C1-873B-4CF460108CFD}"/>
                </a:ext>
              </a:extLst>
            </p:cNvPr>
            <p:cNvCxnSpPr>
              <a:cxnSpLocks/>
              <a:stCxn id="8" idx="6"/>
              <a:endCxn id="18" idx="2"/>
            </p:cNvCxnSpPr>
            <p:nvPr/>
          </p:nvCxnSpPr>
          <p:spPr>
            <a:xfrm flipV="1">
              <a:off x="4433455" y="2598486"/>
              <a:ext cx="1789391" cy="2348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grpSp>
      <p:sp>
        <p:nvSpPr>
          <p:cNvPr id="5" name="Rectangle 4">
            <a:extLst>
              <a:ext uri="{FF2B5EF4-FFF2-40B4-BE49-F238E27FC236}">
                <a16:creationId xmlns:a16="http://schemas.microsoft.com/office/drawing/2014/main" id="{B4ED6CB1-8C43-4C3C-B5EA-607579C4893B}"/>
              </a:ext>
            </a:extLst>
          </p:cNvPr>
          <p:cNvSpPr/>
          <p:nvPr/>
        </p:nvSpPr>
        <p:spPr>
          <a:xfrm>
            <a:off x="4676331" y="2167510"/>
            <a:ext cx="547254" cy="53762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a:t>
            </a:r>
            <a:endParaRPr lang="en-IN" dirty="0"/>
          </a:p>
        </p:txBody>
      </p:sp>
      <p:sp>
        <p:nvSpPr>
          <p:cNvPr id="22" name="TextBox 21">
            <a:extLst>
              <a:ext uri="{FF2B5EF4-FFF2-40B4-BE49-F238E27FC236}">
                <a16:creationId xmlns:a16="http://schemas.microsoft.com/office/drawing/2014/main" id="{5FCC4E17-2662-4FA5-B3AA-8A78F30C9160}"/>
              </a:ext>
            </a:extLst>
          </p:cNvPr>
          <p:cNvSpPr txBox="1"/>
          <p:nvPr/>
        </p:nvSpPr>
        <p:spPr>
          <a:xfrm>
            <a:off x="4378037" y="2883946"/>
            <a:ext cx="1191491" cy="523220"/>
          </a:xfrm>
          <a:prstGeom prst="rect">
            <a:avLst/>
          </a:prstGeom>
          <a:noFill/>
          <a:ln w="12700">
            <a:solidFill>
              <a:schemeClr val="accent1"/>
            </a:solidFill>
          </a:ln>
        </p:spPr>
        <p:txBody>
          <a:bodyPr wrap="square" rtlCol="0">
            <a:spAutoFit/>
          </a:bodyPr>
          <a:lstStyle/>
          <a:p>
            <a:pPr algn="ctr"/>
            <a:r>
              <a:rPr lang="en-US" dirty="0"/>
              <a:t>Activation Function</a:t>
            </a:r>
            <a:endParaRPr lang="en-IN" dirty="0"/>
          </a:p>
        </p:txBody>
      </p:sp>
      <p:sp>
        <p:nvSpPr>
          <p:cNvPr id="24" name="TextBox 23">
            <a:extLst>
              <a:ext uri="{FF2B5EF4-FFF2-40B4-BE49-F238E27FC236}">
                <a16:creationId xmlns:a16="http://schemas.microsoft.com/office/drawing/2014/main" id="{E5A3FA9B-5964-4278-B892-8667BF51C2B8}"/>
              </a:ext>
            </a:extLst>
          </p:cNvPr>
          <p:cNvSpPr txBox="1"/>
          <p:nvPr/>
        </p:nvSpPr>
        <p:spPr>
          <a:xfrm>
            <a:off x="627341" y="4246203"/>
            <a:ext cx="6459259" cy="738664"/>
          </a:xfrm>
          <a:prstGeom prst="rect">
            <a:avLst/>
          </a:prstGeom>
          <a:noFill/>
          <a:ln w="19050">
            <a:solidFill>
              <a:schemeClr val="accent1"/>
            </a:solidFill>
          </a:ln>
        </p:spPr>
        <p:txBody>
          <a:bodyPr wrap="square">
            <a:spAutoFit/>
          </a:bodyPr>
          <a:lstStyle/>
          <a:p>
            <a:pPr algn="ctr"/>
            <a:r>
              <a:rPr lang="en-US" dirty="0"/>
              <a:t> An activation function is a function that converts the input given (the input, in this case, would be the weighted sum and the bias) into a certain output based on a set of rules.</a:t>
            </a:r>
            <a:endParaRPr lang="en-IN" dirty="0"/>
          </a:p>
        </p:txBody>
      </p:sp>
      <p:sp>
        <p:nvSpPr>
          <p:cNvPr id="26" name="TextBox 25">
            <a:extLst>
              <a:ext uri="{FF2B5EF4-FFF2-40B4-BE49-F238E27FC236}">
                <a16:creationId xmlns:a16="http://schemas.microsoft.com/office/drawing/2014/main" id="{C1CE57B0-2480-4B4B-8082-AC03D3F2F1E2}"/>
              </a:ext>
            </a:extLst>
          </p:cNvPr>
          <p:cNvSpPr txBox="1"/>
          <p:nvPr/>
        </p:nvSpPr>
        <p:spPr>
          <a:xfrm>
            <a:off x="2935432" y="901988"/>
            <a:ext cx="5065568" cy="815608"/>
          </a:xfrm>
          <a:prstGeom prst="rect">
            <a:avLst/>
          </a:prstGeom>
          <a:noFill/>
          <a:ln w="19050">
            <a:solidFill>
              <a:schemeClr val="accent1"/>
            </a:solidFill>
          </a:ln>
        </p:spPr>
        <p:txBody>
          <a:bodyPr wrap="square">
            <a:spAutoFit/>
          </a:bodyPr>
          <a:lstStyle/>
          <a:p>
            <a:pPr>
              <a:spcAft>
                <a:spcPts val="600"/>
              </a:spcAft>
            </a:pPr>
            <a:r>
              <a:rPr lang="en-US" dirty="0"/>
              <a:t>Different kinds of activation functions:</a:t>
            </a:r>
          </a:p>
          <a:p>
            <a:r>
              <a:rPr lang="en-US" dirty="0">
                <a:solidFill>
                  <a:schemeClr val="accent6">
                    <a:lumMod val="50000"/>
                  </a:schemeClr>
                </a:solidFill>
              </a:rPr>
              <a:t>Hyperbolic Tangent</a:t>
            </a:r>
            <a:r>
              <a:rPr lang="en-US" dirty="0"/>
              <a:t>: used to output a number from -1 to 1.</a:t>
            </a:r>
          </a:p>
          <a:p>
            <a:r>
              <a:rPr lang="en-US" dirty="0">
                <a:solidFill>
                  <a:schemeClr val="accent6">
                    <a:lumMod val="50000"/>
                  </a:schemeClr>
                </a:solidFill>
              </a:rPr>
              <a:t>Logistic Function</a:t>
            </a:r>
            <a:r>
              <a:rPr lang="en-US" dirty="0"/>
              <a:t>: used to output a number from 0 to 1.</a:t>
            </a:r>
            <a:endParaRPr lang="en-IN" dirty="0"/>
          </a:p>
        </p:txBody>
      </p:sp>
      <p:cxnSp>
        <p:nvCxnSpPr>
          <p:cNvPr id="3" name="Straight Arrow Connector 2">
            <a:extLst>
              <a:ext uri="{FF2B5EF4-FFF2-40B4-BE49-F238E27FC236}">
                <a16:creationId xmlns:a16="http://schemas.microsoft.com/office/drawing/2014/main" id="{5298E607-237F-4804-8444-B1FD43E8ADD7}"/>
              </a:ext>
            </a:extLst>
          </p:cNvPr>
          <p:cNvCxnSpPr/>
          <p:nvPr/>
        </p:nvCxnSpPr>
        <p:spPr>
          <a:xfrm>
            <a:off x="4918363" y="1826500"/>
            <a:ext cx="0" cy="328247"/>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511A1E65-D2C5-4C7F-85AB-7B3698D8B9A6}"/>
              </a:ext>
            </a:extLst>
          </p:cNvPr>
          <p:cNvSpPr txBox="1"/>
          <p:nvPr/>
        </p:nvSpPr>
        <p:spPr>
          <a:xfrm>
            <a:off x="4996718" y="1845484"/>
            <a:ext cx="600517" cy="261610"/>
          </a:xfrm>
          <a:prstGeom prst="rect">
            <a:avLst/>
          </a:prstGeom>
          <a:noFill/>
          <a:ln w="12700">
            <a:solidFill>
              <a:schemeClr val="accent1"/>
            </a:solidFill>
          </a:ln>
        </p:spPr>
        <p:txBody>
          <a:bodyPr wrap="square" rtlCol="0">
            <a:spAutoFit/>
          </a:bodyPr>
          <a:lstStyle/>
          <a:p>
            <a:pPr algn="ctr"/>
            <a:r>
              <a:rPr lang="en-US" sz="1100" dirty="0"/>
              <a:t>Bias</a:t>
            </a:r>
            <a:endParaRPr lang="en-IN" sz="1100" dirty="0"/>
          </a:p>
        </p:txBody>
      </p:sp>
    </p:spTree>
    <p:extLst>
      <p:ext uri="{BB962C8B-B14F-4D97-AF65-F5344CB8AC3E}">
        <p14:creationId xmlns:p14="http://schemas.microsoft.com/office/powerpoint/2010/main" val="178505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arn(inVertical)">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4" grpId="0" animBg="1"/>
      <p:bldP spid="26" grpId="0" animBg="1"/>
      <p:bldP spid="23" grpId="0" animBg="1"/>
    </p:bldLst>
  </p:timing>
</p:sld>
</file>

<file path=ppt/theme/theme1.xml><?xml version="1.0" encoding="utf-8"?>
<a:theme xmlns:a="http://schemas.openxmlformats.org/drawingml/2006/main" name="Alonso templat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D5CACCCA6A2F4B826633AF63C01814" ma:contentTypeVersion="4" ma:contentTypeDescription="Create a new document." ma:contentTypeScope="" ma:versionID="39b57c08188997e0595fa070e682dae2">
  <xsd:schema xmlns:xsd="http://www.w3.org/2001/XMLSchema" xmlns:xs="http://www.w3.org/2001/XMLSchema" xmlns:p="http://schemas.microsoft.com/office/2006/metadata/properties" xmlns:ns2="aa8502c3-c2ce-4a7c-b654-b20deb31b3a4" targetNamespace="http://schemas.microsoft.com/office/2006/metadata/properties" ma:root="true" ma:fieldsID="9abee85fb150d4124e3837f8663e840f" ns2:_="">
    <xsd:import namespace="aa8502c3-c2ce-4a7c-b654-b20deb31b3a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502c3-c2ce-4a7c-b654-b20deb31b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CDEAF5-4812-409F-8A44-28947B6A8B05}"/>
</file>

<file path=customXml/itemProps2.xml><?xml version="1.0" encoding="utf-8"?>
<ds:datastoreItem xmlns:ds="http://schemas.openxmlformats.org/officeDocument/2006/customXml" ds:itemID="{E07B918E-9A98-41C7-999C-67EE04CDD47D}"/>
</file>

<file path=customXml/itemProps3.xml><?xml version="1.0" encoding="utf-8"?>
<ds:datastoreItem xmlns:ds="http://schemas.openxmlformats.org/officeDocument/2006/customXml" ds:itemID="{38F75250-AD2E-4259-9406-4B57C5557D1C}"/>
</file>

<file path=docProps/app.xml><?xml version="1.0" encoding="utf-8"?>
<Properties xmlns="http://schemas.openxmlformats.org/officeDocument/2006/extended-properties" xmlns:vt="http://schemas.openxmlformats.org/officeDocument/2006/docPropsVTypes">
  <TotalTime>17979</TotalTime>
  <Words>2825</Words>
  <Application>Microsoft Office PowerPoint</Application>
  <PresentationFormat>On-screen Show (16:9)</PresentationFormat>
  <Paragraphs>407</Paragraphs>
  <Slides>48</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Symbol</vt:lpstr>
      <vt:lpstr>Fira Sans SemiBold</vt:lpstr>
      <vt:lpstr>Times New Roman</vt:lpstr>
      <vt:lpstr>Fira Sans Light</vt:lpstr>
      <vt:lpstr>Cambria Math</vt:lpstr>
      <vt:lpstr>Alonso template</vt:lpstr>
      <vt:lpstr>Perceptron &amp; Introduction to Neural Networks</vt:lpstr>
      <vt:lpstr>What is Perceptron?</vt:lpstr>
      <vt:lpstr>Little Bit History</vt:lpstr>
      <vt:lpstr>History Continued</vt:lpstr>
      <vt:lpstr>The biological Motivation of Perceptron</vt:lpstr>
      <vt:lpstr>The flow of electric signals through neurons in human brain</vt:lpstr>
      <vt:lpstr>Human Neurons – A Quick Overview</vt:lpstr>
      <vt:lpstr>How does Perceptron mimic human neurons?</vt:lpstr>
      <vt:lpstr>What if we want the Perceptron’s output to be within a specific range i.e. 0 &amp; 1?</vt:lpstr>
      <vt:lpstr>A perceptron without activation function can only perform linear transformation on the inputs and hence it is less powerful…!</vt:lpstr>
      <vt:lpstr>Activation Functions</vt:lpstr>
      <vt:lpstr>Linear Activation Function</vt:lpstr>
      <vt:lpstr>Non-linear Activation Function</vt:lpstr>
      <vt:lpstr>Sigmoid or Logistic Activation Function</vt:lpstr>
      <vt:lpstr>Tanh or hyperbolic tangent Activation Function</vt:lpstr>
      <vt:lpstr>ReLU (Rectified Linear Unit) Activation Function</vt:lpstr>
      <vt:lpstr>PowerPoint Presentation</vt:lpstr>
      <vt:lpstr>Binary Classification using Perceptron</vt:lpstr>
      <vt:lpstr>Binary Classification using Perceptron     contd.</vt:lpstr>
      <vt:lpstr>Binary Classification using Perceptron     contd.</vt:lpstr>
      <vt:lpstr>Single Layer Perceptron</vt:lpstr>
      <vt:lpstr>PowerPoint Presentation</vt:lpstr>
      <vt:lpstr>PowerPoint Presentation</vt:lpstr>
      <vt:lpstr>PowerPoint Presentation</vt:lpstr>
      <vt:lpstr>Decision Boundary</vt:lpstr>
      <vt:lpstr>Decision Boundary</vt:lpstr>
      <vt:lpstr>Decision Boundary Example</vt:lpstr>
      <vt:lpstr>Decision Boundary</vt:lpstr>
      <vt:lpstr>Decision Boundary                contd.</vt:lpstr>
      <vt:lpstr>Decision Boundary                contd.</vt:lpstr>
      <vt:lpstr>Decision Boundary                contd.</vt:lpstr>
      <vt:lpstr>Decision Boundary                contd.</vt:lpstr>
      <vt:lpstr>Voted Perceptron Algorithm</vt:lpstr>
      <vt:lpstr>Introduction to Neural Networks</vt:lpstr>
      <vt:lpstr>What is a Neural Network?</vt:lpstr>
      <vt:lpstr>Neural Networks Vs. Your Brain</vt:lpstr>
      <vt:lpstr>Neural Networks</vt:lpstr>
      <vt:lpstr>Layers in Neural Networks</vt:lpstr>
      <vt:lpstr>How Neural Networks work</vt:lpstr>
      <vt:lpstr>How Neural Networks work           contd.</vt:lpstr>
      <vt:lpstr>Back Propagation</vt:lpstr>
      <vt:lpstr>Types of Neural Networks</vt:lpstr>
      <vt:lpstr>Feed Forward Neural Network</vt:lpstr>
      <vt:lpstr>Radial Basis Function Neural Network</vt:lpstr>
      <vt:lpstr>Recurrent Neural Network</vt:lpstr>
      <vt:lpstr>Convolution Neural Network</vt:lpstr>
      <vt:lpstr>Convolution Neural Network        contd.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Anbazhagan Mahadevan</dc:creator>
  <cp:lastModifiedBy>Selvi C (CSE)</cp:lastModifiedBy>
  <cp:revision>313</cp:revision>
  <cp:lastPrinted>2021-09-20T03:28:46Z</cp:lastPrinted>
  <dcterms:modified xsi:type="dcterms:W3CDTF">2021-11-01T06:34:53Z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0x01010016D5CACCCA6A2F4B826633AF63C01814</vt:lpwstr>
  </property>
</Properties>
</file>